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Montserrat" pitchFamily="2" charset="77"/>
      <p:regular r:id="rId13"/>
      <p:bold r:id="rId14"/>
    </p:embeddedFont>
    <p:embeddedFont>
      <p:font typeface="Montserrat Bold" pitchFamily="2" charset="77"/>
      <p:regular r:id="rId15"/>
      <p:bold r:id="rId16"/>
      <p:italic r:id="rId17"/>
    </p:embeddedFont>
    <p:embeddedFont>
      <p:font typeface="Open Sauce Bold" pitchFamily="2" charset="77"/>
      <p:regular r:id="rId18"/>
      <p:bold r:id="rId19"/>
    </p:embeddedFont>
    <p:embeddedFont>
      <p:font typeface="Open Sauce Light" pitchFamily="2" charset="77"/>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7" autoAdjust="0"/>
    <p:restoredTop sz="94660" autoAdjust="0"/>
  </p:normalViewPr>
  <p:slideViewPr>
    <p:cSldViewPr>
      <p:cViewPr varScale="1">
        <p:scale>
          <a:sx n="130" d="100"/>
          <a:sy n="130" d="100"/>
        </p:scale>
        <p:origin x="1696"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0A3D"/>
        </a:solidFill>
        <a:effectLst/>
      </p:bgPr>
    </p:bg>
    <p:spTree>
      <p:nvGrpSpPr>
        <p:cNvPr id="1" name=""/>
        <p:cNvGrpSpPr/>
        <p:nvPr/>
      </p:nvGrpSpPr>
      <p:grpSpPr>
        <a:xfrm>
          <a:off x="0" y="0"/>
          <a:ext cx="0" cy="0"/>
          <a:chOff x="0" y="0"/>
          <a:chExt cx="0" cy="0"/>
        </a:xfrm>
      </p:grpSpPr>
      <p:pic>
        <p:nvPicPr>
          <p:cNvPr id="17" name="Picture 16" descr="A logo with a bug in a circle&#10;&#10;AI-generated content may be incorrect.">
            <a:extLst>
              <a:ext uri="{FF2B5EF4-FFF2-40B4-BE49-F238E27FC236}">
                <a16:creationId xmlns:a16="http://schemas.microsoft.com/office/drawing/2014/main" id="{3B816CD7-1056-5F45-3C16-B6DD89998353}"/>
              </a:ext>
            </a:extLst>
          </p:cNvPr>
          <p:cNvPicPr>
            <a:picLocks noChangeAspect="1"/>
          </p:cNvPicPr>
          <p:nvPr/>
        </p:nvPicPr>
        <p:blipFill>
          <a:blip r:embed="rId2">
            <a:extLst>
              <a:ext uri="{28A0092B-C50C-407E-A947-70E740481C1C}">
                <a14:useLocalDpi xmlns:a14="http://schemas.microsoft.com/office/drawing/2010/main" val="0"/>
              </a:ext>
            </a:extLst>
          </a:blip>
          <a:srcRect l="10945" t="28200" r="10767" b="28041"/>
          <a:stretch/>
        </p:blipFill>
        <p:spPr>
          <a:xfrm>
            <a:off x="457200" y="3695699"/>
            <a:ext cx="10134600" cy="3429001"/>
          </a:xfrm>
          <a:prstGeom prst="rect">
            <a:avLst/>
          </a:prstGeom>
        </p:spPr>
      </p:pic>
      <p:sp>
        <p:nvSpPr>
          <p:cNvPr id="2" name="Freeform 2"/>
          <p:cNvSpPr/>
          <p:nvPr/>
        </p:nvSpPr>
        <p:spPr>
          <a:xfrm rot="5612436">
            <a:off x="9539567" y="-260046"/>
            <a:ext cx="9268253" cy="10413768"/>
          </a:xfrm>
          <a:custGeom>
            <a:avLst/>
            <a:gdLst/>
            <a:ahLst/>
            <a:cxnLst/>
            <a:rect l="l" t="t" r="r" b="b"/>
            <a:pathLst>
              <a:path w="9268253" h="10413768">
                <a:moveTo>
                  <a:pt x="0" y="0"/>
                </a:moveTo>
                <a:lnTo>
                  <a:pt x="9268253" y="0"/>
                </a:lnTo>
                <a:lnTo>
                  <a:pt x="9268253" y="10413768"/>
                </a:lnTo>
                <a:lnTo>
                  <a:pt x="0" y="10413768"/>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3962400" y="4000500"/>
            <a:ext cx="6330332" cy="523633"/>
          </a:xfrm>
          <a:prstGeom prst="rect">
            <a:avLst/>
          </a:prstGeom>
        </p:spPr>
        <p:txBody>
          <a:bodyPr lIns="0" tIns="0" rIns="0" bIns="0" rtlCol="0" anchor="t">
            <a:spAutoFit/>
          </a:bodyPr>
          <a:lstStyle/>
          <a:p>
            <a:pPr algn="l">
              <a:lnSpc>
                <a:spcPts val="3959"/>
              </a:lnSpc>
            </a:pPr>
            <a:r>
              <a:rPr lang="en-US" sz="3771" spc="-192" dirty="0">
                <a:solidFill>
                  <a:srgbClr val="FFFFFF"/>
                </a:solidFill>
                <a:latin typeface="Open Sauce Light"/>
                <a:ea typeface="Open Sauce Light"/>
                <a:cs typeface="Open Sauce Light"/>
                <a:sym typeface="Open Sauce Light"/>
              </a:rPr>
              <a:t>Protecting the Digital World</a:t>
            </a:r>
          </a:p>
        </p:txBody>
      </p:sp>
      <p:sp>
        <p:nvSpPr>
          <p:cNvPr id="12" name="TextBox 12"/>
          <p:cNvSpPr txBox="1"/>
          <p:nvPr/>
        </p:nvSpPr>
        <p:spPr>
          <a:xfrm>
            <a:off x="12295189" y="8902065"/>
            <a:ext cx="4964112" cy="345479"/>
          </a:xfrm>
          <a:prstGeom prst="rect">
            <a:avLst/>
          </a:prstGeom>
        </p:spPr>
        <p:txBody>
          <a:bodyPr wrap="square" lIns="0" tIns="0" rIns="0" bIns="0" rtlCol="0" anchor="t">
            <a:spAutoFit/>
          </a:bodyPr>
          <a:lstStyle/>
          <a:p>
            <a:pPr algn="r">
              <a:lnSpc>
                <a:spcPts val="2940"/>
              </a:lnSpc>
            </a:pPr>
            <a:r>
              <a:rPr lang="en-US" sz="2100" dirty="0" err="1">
                <a:solidFill>
                  <a:srgbClr val="FFFFFF"/>
                </a:solidFill>
                <a:latin typeface="Montserrat"/>
                <a:ea typeface="Montserrat"/>
                <a:cs typeface="Montserrat"/>
                <a:sym typeface="Montserrat"/>
              </a:rPr>
              <a:t>owasp.org</a:t>
            </a:r>
            <a:r>
              <a:rPr lang="en-US" sz="2100" dirty="0">
                <a:solidFill>
                  <a:srgbClr val="FFFFFF"/>
                </a:solidFill>
                <a:latin typeface="Montserrat"/>
                <a:ea typeface="Montserrat"/>
                <a:cs typeface="Montserrat"/>
                <a:sym typeface="Montserrat"/>
              </a:rPr>
              <a:t>/www-chapter-</a:t>
            </a:r>
            <a:r>
              <a:rPr lang="en-US" sz="2100" dirty="0" err="1">
                <a:solidFill>
                  <a:srgbClr val="FFFFFF"/>
                </a:solidFill>
                <a:latin typeface="Montserrat"/>
                <a:ea typeface="Montserrat"/>
                <a:cs typeface="Montserrat"/>
                <a:sym typeface="Montserrat"/>
              </a:rPr>
              <a:t>sofia</a:t>
            </a:r>
            <a:r>
              <a:rPr lang="en-US" sz="2100" dirty="0">
                <a:solidFill>
                  <a:srgbClr val="FFFFFF"/>
                </a:solidFill>
                <a:latin typeface="Montserrat"/>
                <a:ea typeface="Montserrat"/>
                <a:cs typeface="Montserrat"/>
                <a:sym typeface="Montserrat"/>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0A3D"/>
        </a:solidFill>
        <a:effectLst/>
      </p:bgPr>
    </p:bg>
    <p:spTree>
      <p:nvGrpSpPr>
        <p:cNvPr id="1" name=""/>
        <p:cNvGrpSpPr/>
        <p:nvPr/>
      </p:nvGrpSpPr>
      <p:grpSpPr>
        <a:xfrm>
          <a:off x="0" y="0"/>
          <a:ext cx="0" cy="0"/>
          <a:chOff x="0" y="0"/>
          <a:chExt cx="0" cy="0"/>
        </a:xfrm>
      </p:grpSpPr>
      <p:pic>
        <p:nvPicPr>
          <p:cNvPr id="2" name="Picture 1" descr="A bug in a circle with text in it&#10;&#10;AI-generated content may be incorrect.">
            <a:extLst>
              <a:ext uri="{FF2B5EF4-FFF2-40B4-BE49-F238E27FC236}">
                <a16:creationId xmlns:a16="http://schemas.microsoft.com/office/drawing/2014/main" id="{37183720-D4C6-E7E7-99CB-3A8CE3672AD1}"/>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grpSp>
        <p:nvGrpSpPr>
          <p:cNvPr id="6" name="Group 6"/>
          <p:cNvGrpSpPr/>
          <p:nvPr/>
        </p:nvGrpSpPr>
        <p:grpSpPr>
          <a:xfrm>
            <a:off x="1028700" y="8381311"/>
            <a:ext cx="16230600" cy="876989"/>
            <a:chOff x="0" y="0"/>
            <a:chExt cx="4116071" cy="222404"/>
          </a:xfrm>
        </p:grpSpPr>
        <p:sp>
          <p:nvSpPr>
            <p:cNvPr id="7" name="Freeform 7"/>
            <p:cNvSpPr/>
            <p:nvPr/>
          </p:nvSpPr>
          <p:spPr>
            <a:xfrm>
              <a:off x="0" y="0"/>
              <a:ext cx="4116071" cy="222404"/>
            </a:xfrm>
            <a:custGeom>
              <a:avLst/>
              <a:gdLst/>
              <a:ahLst/>
              <a:cxnLst/>
              <a:rect l="l" t="t" r="r" b="b"/>
              <a:pathLst>
                <a:path w="4116071" h="222404">
                  <a:moveTo>
                    <a:pt x="9540" y="0"/>
                  </a:moveTo>
                  <a:lnTo>
                    <a:pt x="4106532" y="0"/>
                  </a:lnTo>
                  <a:cubicBezTo>
                    <a:pt x="4109062" y="0"/>
                    <a:pt x="4111488" y="1005"/>
                    <a:pt x="4113277" y="2794"/>
                  </a:cubicBezTo>
                  <a:cubicBezTo>
                    <a:pt x="4115066" y="4583"/>
                    <a:pt x="4116071" y="7010"/>
                    <a:pt x="4116071" y="9540"/>
                  </a:cubicBezTo>
                  <a:lnTo>
                    <a:pt x="4116071" y="212864"/>
                  </a:lnTo>
                  <a:cubicBezTo>
                    <a:pt x="4116071" y="218133"/>
                    <a:pt x="4111800" y="222404"/>
                    <a:pt x="4106532" y="222404"/>
                  </a:cubicBezTo>
                  <a:lnTo>
                    <a:pt x="9540" y="222404"/>
                  </a:lnTo>
                  <a:cubicBezTo>
                    <a:pt x="4271" y="222404"/>
                    <a:pt x="0" y="218133"/>
                    <a:pt x="0" y="212864"/>
                  </a:cubicBezTo>
                  <a:lnTo>
                    <a:pt x="0" y="9540"/>
                  </a:lnTo>
                  <a:cubicBezTo>
                    <a:pt x="0" y="4271"/>
                    <a:pt x="4271" y="0"/>
                    <a:pt x="9540" y="0"/>
                  </a:cubicBezTo>
                  <a:close/>
                </a:path>
              </a:pathLst>
            </a:custGeom>
            <a:gradFill rotWithShape="1">
              <a:gsLst>
                <a:gs pos="0">
                  <a:srgbClr val="7800FF">
                    <a:alpha val="100000"/>
                  </a:srgbClr>
                </a:gs>
                <a:gs pos="50000">
                  <a:srgbClr val="FF00ED">
                    <a:alpha val="100000"/>
                  </a:srgbClr>
                </a:gs>
                <a:gs pos="100000">
                  <a:srgbClr val="00F7FF">
                    <a:alpha val="100000"/>
                  </a:srgbClr>
                </a:gs>
              </a:gsLst>
              <a:path path="circle">
                <a:fillToRect r="100000" b="100000"/>
              </a:path>
              <a:tileRect l="-100000" t="-100000"/>
            </a:gradFill>
          </p:spPr>
          <p:txBody>
            <a:bodyPr/>
            <a:lstStyle/>
            <a:p>
              <a:endParaRPr lang="en-US"/>
            </a:p>
          </p:txBody>
        </p:sp>
        <p:sp>
          <p:nvSpPr>
            <p:cNvPr id="8" name="TextBox 8"/>
            <p:cNvSpPr txBox="1"/>
            <p:nvPr/>
          </p:nvSpPr>
          <p:spPr>
            <a:xfrm>
              <a:off x="0" y="-47625"/>
              <a:ext cx="4116071" cy="270029"/>
            </a:xfrm>
            <a:prstGeom prst="rect">
              <a:avLst/>
            </a:prstGeom>
          </p:spPr>
          <p:txBody>
            <a:bodyPr lIns="50800" tIns="50800" rIns="50800" bIns="50800" rtlCol="0" anchor="ctr"/>
            <a:lstStyle/>
            <a:p>
              <a:pPr algn="ctr">
                <a:lnSpc>
                  <a:spcPts val="3468"/>
                </a:lnSpc>
              </a:pPr>
              <a:endParaRPr/>
            </a:p>
          </p:txBody>
        </p:sp>
      </p:grpSp>
      <p:sp>
        <p:nvSpPr>
          <p:cNvPr id="9" name="Freeform 9"/>
          <p:cNvSpPr/>
          <p:nvPr/>
        </p:nvSpPr>
        <p:spPr>
          <a:xfrm rot="-1272643">
            <a:off x="12879707" y="-4719647"/>
            <a:ext cx="10816585" cy="12153466"/>
          </a:xfrm>
          <a:custGeom>
            <a:avLst/>
            <a:gdLst/>
            <a:ahLst/>
            <a:cxnLst/>
            <a:rect l="l" t="t" r="r" b="b"/>
            <a:pathLst>
              <a:path w="10816585" h="12153466">
                <a:moveTo>
                  <a:pt x="0" y="0"/>
                </a:moveTo>
                <a:lnTo>
                  <a:pt x="10816586" y="0"/>
                </a:lnTo>
                <a:lnTo>
                  <a:pt x="10816586" y="12153466"/>
                </a:lnTo>
                <a:lnTo>
                  <a:pt x="0" y="12153466"/>
                </a:lnTo>
                <a:lnTo>
                  <a:pt x="0" y="0"/>
                </a:lnTo>
                <a:close/>
              </a:path>
            </a:pathLst>
          </a:custGeom>
          <a:blipFill>
            <a:blip r:embed="rId3"/>
            <a:stretch>
              <a:fillRect/>
            </a:stretch>
          </a:blipFill>
        </p:spPr>
        <p:txBody>
          <a:bodyPr/>
          <a:lstStyle/>
          <a:p>
            <a:endParaRPr lang="en-US"/>
          </a:p>
        </p:txBody>
      </p:sp>
      <p:sp>
        <p:nvSpPr>
          <p:cNvPr id="12" name="TextBox 12"/>
          <p:cNvSpPr txBox="1"/>
          <p:nvPr/>
        </p:nvSpPr>
        <p:spPr>
          <a:xfrm>
            <a:off x="4320134" y="5450226"/>
            <a:ext cx="9647733" cy="1842135"/>
          </a:xfrm>
          <a:prstGeom prst="rect">
            <a:avLst/>
          </a:prstGeom>
        </p:spPr>
        <p:txBody>
          <a:bodyPr lIns="0" tIns="0" rIns="0" bIns="0" rtlCol="0" anchor="t">
            <a:spAutoFit/>
          </a:bodyPr>
          <a:lstStyle/>
          <a:p>
            <a:pPr algn="ctr">
              <a:lnSpc>
                <a:spcPts val="2940"/>
              </a:lnSpc>
            </a:pPr>
            <a:r>
              <a:rPr lang="en-US" sz="2100">
                <a:solidFill>
                  <a:srgbClr val="FFFFFF"/>
                </a:solidFill>
                <a:latin typeface="Montserrat"/>
                <a:ea typeface="Montserrat"/>
                <a:cs typeface="Montserrat"/>
                <a:sym typeface="Montserrat"/>
              </a:rPr>
              <a:t>As cyber threats continue to evolve, the need for advanced security strategies will only grow. The future of cyber security lies in proactive, adaptive solutions that respond to changing threats. Thynk Unlimited is committed to staying ahead of the curve, ensuring we’re prepared to face future challenges with resilience.</a:t>
            </a:r>
          </a:p>
        </p:txBody>
      </p:sp>
      <p:sp>
        <p:nvSpPr>
          <p:cNvPr id="13" name="TextBox 13"/>
          <p:cNvSpPr txBox="1"/>
          <p:nvPr/>
        </p:nvSpPr>
        <p:spPr>
          <a:xfrm>
            <a:off x="3804979" y="2257294"/>
            <a:ext cx="10678042" cy="2690879"/>
          </a:xfrm>
          <a:prstGeom prst="rect">
            <a:avLst/>
          </a:prstGeom>
        </p:spPr>
        <p:txBody>
          <a:bodyPr lIns="0" tIns="0" rIns="0" bIns="0" rtlCol="0" anchor="t">
            <a:spAutoFit/>
          </a:bodyPr>
          <a:lstStyle/>
          <a:p>
            <a:pPr algn="ctr">
              <a:lnSpc>
                <a:spcPts val="10428"/>
              </a:lnSpc>
            </a:pPr>
            <a:r>
              <a:rPr lang="en-US" sz="9931" spc="-506">
                <a:solidFill>
                  <a:srgbClr val="FFFFFF"/>
                </a:solidFill>
                <a:latin typeface="Open Sauce Light"/>
                <a:ea typeface="Open Sauce Light"/>
                <a:cs typeface="Open Sauce Light"/>
                <a:sym typeface="Open Sauce Light"/>
              </a:rPr>
              <a:t>The Future of Cyber Security</a:t>
            </a:r>
          </a:p>
        </p:txBody>
      </p:sp>
      <p:sp>
        <p:nvSpPr>
          <p:cNvPr id="15" name="TextBox 15"/>
          <p:cNvSpPr txBox="1"/>
          <p:nvPr/>
        </p:nvSpPr>
        <p:spPr>
          <a:xfrm>
            <a:off x="10744201" y="8622638"/>
            <a:ext cx="6156846" cy="345479"/>
          </a:xfrm>
          <a:prstGeom prst="rect">
            <a:avLst/>
          </a:prstGeom>
        </p:spPr>
        <p:txBody>
          <a:bodyPr wrap="square" lIns="0" tIns="0" rIns="0" bIns="0" rtlCol="0" anchor="t">
            <a:spAutoFit/>
          </a:bodyPr>
          <a:lstStyle/>
          <a:p>
            <a:pPr algn="r">
              <a:lnSpc>
                <a:spcPts val="2940"/>
              </a:lnSpc>
            </a:pPr>
            <a:r>
              <a:rPr lang="en-US" sz="2100" b="1" dirty="0" err="1">
                <a:solidFill>
                  <a:srgbClr val="FFFFFF"/>
                </a:solidFill>
                <a:latin typeface="Montserrat"/>
                <a:ea typeface="Montserrat"/>
                <a:cs typeface="Montserrat"/>
                <a:sym typeface="Montserrat"/>
              </a:rPr>
              <a:t>owasp.org</a:t>
            </a:r>
            <a:r>
              <a:rPr lang="en-US" sz="2100" b="1" dirty="0">
                <a:solidFill>
                  <a:srgbClr val="FFFFFF"/>
                </a:solidFill>
                <a:latin typeface="Montserrat"/>
                <a:ea typeface="Montserrat"/>
                <a:cs typeface="Montserrat"/>
                <a:sym typeface="Montserrat"/>
              </a:rPr>
              <a:t>/www-chapter-</a:t>
            </a:r>
            <a:r>
              <a:rPr lang="en-US" sz="2100" b="1" dirty="0" err="1">
                <a:solidFill>
                  <a:srgbClr val="FFFFFF"/>
                </a:solidFill>
                <a:latin typeface="Montserrat"/>
                <a:ea typeface="Montserrat"/>
                <a:cs typeface="Montserrat"/>
                <a:sym typeface="Montserrat"/>
              </a:rPr>
              <a:t>sofia</a:t>
            </a:r>
            <a:r>
              <a:rPr lang="en-US" sz="2100" b="1" dirty="0">
                <a:solidFill>
                  <a:srgbClr val="FFFFFF"/>
                </a:solidFill>
                <a:latin typeface="Montserrat"/>
                <a:ea typeface="Montserrat"/>
                <a:cs typeface="Montserrat"/>
                <a:sym typeface="Montserrat"/>
              </a:rPr>
              <a:t>/</a:t>
            </a:r>
          </a:p>
        </p:txBody>
      </p:sp>
      <p:sp>
        <p:nvSpPr>
          <p:cNvPr id="16" name="TextBox 16"/>
          <p:cNvSpPr txBox="1"/>
          <p:nvPr/>
        </p:nvSpPr>
        <p:spPr>
          <a:xfrm>
            <a:off x="8648463" y="8622638"/>
            <a:ext cx="906874" cy="356235"/>
          </a:xfrm>
          <a:prstGeom prst="rect">
            <a:avLst/>
          </a:prstGeom>
        </p:spPr>
        <p:txBody>
          <a:bodyPr lIns="0" tIns="0" rIns="0" bIns="0" rtlCol="0" anchor="t">
            <a:spAutoFit/>
          </a:bodyPr>
          <a:lstStyle/>
          <a:p>
            <a:pPr algn="ctr">
              <a:lnSpc>
                <a:spcPts val="2940"/>
              </a:lnSpc>
            </a:pPr>
            <a:r>
              <a:rPr lang="en-US" sz="2100" b="1">
                <a:solidFill>
                  <a:srgbClr val="FFFFFF"/>
                </a:solidFill>
                <a:latin typeface="Montserrat Bold"/>
                <a:ea typeface="Montserrat Bold"/>
                <a:cs typeface="Montserrat Bold"/>
                <a:sym typeface="Montserrat Bold"/>
              </a:rPr>
              <a:t>-</a:t>
            </a:r>
          </a:p>
        </p:txBody>
      </p:sp>
      <p:sp>
        <p:nvSpPr>
          <p:cNvPr id="17" name="Freeform 17"/>
          <p:cNvSpPr/>
          <p:nvPr/>
        </p:nvSpPr>
        <p:spPr>
          <a:xfrm rot="6188040">
            <a:off x="-2809956" y="1161571"/>
            <a:ext cx="7677312" cy="8626193"/>
          </a:xfrm>
          <a:custGeom>
            <a:avLst/>
            <a:gdLst/>
            <a:ahLst/>
            <a:cxnLst/>
            <a:rect l="l" t="t" r="r" b="b"/>
            <a:pathLst>
              <a:path w="7677312" h="8626193">
                <a:moveTo>
                  <a:pt x="0" y="0"/>
                </a:moveTo>
                <a:lnTo>
                  <a:pt x="7677312" y="0"/>
                </a:lnTo>
                <a:lnTo>
                  <a:pt x="7677312" y="8626193"/>
                </a:lnTo>
                <a:lnTo>
                  <a:pt x="0" y="8626193"/>
                </a:lnTo>
                <a:lnTo>
                  <a:pt x="0" y="0"/>
                </a:lnTo>
                <a:close/>
              </a:path>
            </a:pathLst>
          </a:custGeom>
          <a:blipFill>
            <a:blip r:embed="rId3"/>
            <a:stretch>
              <a:fillRect/>
            </a:stretch>
          </a:blipFill>
        </p:spPr>
        <p:txBody>
          <a:bodyPr/>
          <a:lstStyle/>
          <a:p>
            <a:endParaRPr lang="en-US"/>
          </a:p>
        </p:txBody>
      </p:sp>
      <p:sp>
        <p:nvSpPr>
          <p:cNvPr id="19" name="TextBox 7">
            <a:extLst>
              <a:ext uri="{FF2B5EF4-FFF2-40B4-BE49-F238E27FC236}">
                <a16:creationId xmlns:a16="http://schemas.microsoft.com/office/drawing/2014/main" id="{358B755B-C535-652E-1CC1-06BFFF8E8C31}"/>
              </a:ext>
            </a:extLst>
          </p:cNvPr>
          <p:cNvSpPr txBox="1"/>
          <p:nvPr/>
        </p:nvSpPr>
        <p:spPr>
          <a:xfrm>
            <a:off x="1461858" y="707368"/>
            <a:ext cx="3234783" cy="418703"/>
          </a:xfrm>
          <a:prstGeom prst="rect">
            <a:avLst/>
          </a:prstGeom>
        </p:spPr>
        <p:txBody>
          <a:bodyPr lIns="0" tIns="0" rIns="0" bIns="0" rtlCol="0" anchor="t">
            <a:spAutoFit/>
          </a:bodyPr>
          <a:lstStyle/>
          <a:p>
            <a:pPr>
              <a:lnSpc>
                <a:spcPts val="3468"/>
              </a:lnSpc>
            </a:pPr>
            <a:r>
              <a:rPr lang="en-US" sz="2477" b="1" dirty="0">
                <a:solidFill>
                  <a:srgbClr val="FFFFFF"/>
                </a:solidFill>
                <a:latin typeface="Montserrat Bold"/>
                <a:ea typeface="Montserrat Bold"/>
                <a:cs typeface="Montserrat Bold"/>
                <a:sym typeface="Montserrat Bold"/>
              </a:rPr>
              <a:t>OWASP Sofia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093C"/>
        </a:solidFill>
        <a:effectLst/>
      </p:bgPr>
    </p:bg>
    <p:spTree>
      <p:nvGrpSpPr>
        <p:cNvPr id="1" name="">
          <a:extLst>
            <a:ext uri="{FF2B5EF4-FFF2-40B4-BE49-F238E27FC236}">
              <a16:creationId xmlns:a16="http://schemas.microsoft.com/office/drawing/2014/main" id="{342D2730-BC66-C0D7-D354-E53AEED5E6D3}"/>
            </a:ext>
          </a:extLst>
        </p:cNvPr>
        <p:cNvGrpSpPr/>
        <p:nvPr/>
      </p:nvGrpSpPr>
      <p:grpSpPr>
        <a:xfrm>
          <a:off x="0" y="0"/>
          <a:ext cx="0" cy="0"/>
          <a:chOff x="0" y="0"/>
          <a:chExt cx="0" cy="0"/>
        </a:xfrm>
      </p:grpSpPr>
      <p:pic>
        <p:nvPicPr>
          <p:cNvPr id="3" name="Picture 2" descr="A bug in a circle with text in it&#10;&#10;AI-generated content may be incorrect.">
            <a:extLst>
              <a:ext uri="{FF2B5EF4-FFF2-40B4-BE49-F238E27FC236}">
                <a16:creationId xmlns:a16="http://schemas.microsoft.com/office/drawing/2014/main" id="{300D9477-EDF5-1D4B-B5BD-62BCBE57514C}"/>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
        <p:nvSpPr>
          <p:cNvPr id="2" name="Freeform 2">
            <a:extLst>
              <a:ext uri="{FF2B5EF4-FFF2-40B4-BE49-F238E27FC236}">
                <a16:creationId xmlns:a16="http://schemas.microsoft.com/office/drawing/2014/main" id="{44331DBB-AB4D-9A18-8732-DAFC052DF25B}"/>
              </a:ext>
            </a:extLst>
          </p:cNvPr>
          <p:cNvSpPr/>
          <p:nvPr/>
        </p:nvSpPr>
        <p:spPr>
          <a:xfrm rot="1583376">
            <a:off x="13560412" y="-1783488"/>
            <a:ext cx="7677312" cy="8626193"/>
          </a:xfrm>
          <a:custGeom>
            <a:avLst/>
            <a:gdLst/>
            <a:ahLst/>
            <a:cxnLst/>
            <a:rect l="l" t="t" r="r" b="b"/>
            <a:pathLst>
              <a:path w="7677312" h="8626193">
                <a:moveTo>
                  <a:pt x="0" y="0"/>
                </a:moveTo>
                <a:lnTo>
                  <a:pt x="7677312" y="0"/>
                </a:lnTo>
                <a:lnTo>
                  <a:pt x="7677312" y="8626193"/>
                </a:lnTo>
                <a:lnTo>
                  <a:pt x="0" y="8626193"/>
                </a:lnTo>
                <a:lnTo>
                  <a:pt x="0" y="0"/>
                </a:lnTo>
                <a:close/>
              </a:path>
            </a:pathLst>
          </a:custGeom>
          <a:blipFill>
            <a:blip r:embed="rId3"/>
            <a:stretch>
              <a:fillRect/>
            </a:stretch>
          </a:blipFill>
        </p:spPr>
        <p:txBody>
          <a:bodyPr/>
          <a:lstStyle/>
          <a:p>
            <a:endParaRPr lang="en-US"/>
          </a:p>
        </p:txBody>
      </p:sp>
      <p:sp>
        <p:nvSpPr>
          <p:cNvPr id="7" name="Freeform 7">
            <a:extLst>
              <a:ext uri="{FF2B5EF4-FFF2-40B4-BE49-F238E27FC236}">
                <a16:creationId xmlns:a16="http://schemas.microsoft.com/office/drawing/2014/main" id="{F140C7C5-FB76-A5D2-594C-AEC819BF4871}"/>
              </a:ext>
            </a:extLst>
          </p:cNvPr>
          <p:cNvSpPr/>
          <p:nvPr/>
        </p:nvSpPr>
        <p:spPr>
          <a:xfrm rot="6188040">
            <a:off x="-2809956" y="1832171"/>
            <a:ext cx="7677312" cy="8626193"/>
          </a:xfrm>
          <a:custGeom>
            <a:avLst/>
            <a:gdLst/>
            <a:ahLst/>
            <a:cxnLst/>
            <a:rect l="l" t="t" r="r" b="b"/>
            <a:pathLst>
              <a:path w="7677312" h="8626193">
                <a:moveTo>
                  <a:pt x="0" y="0"/>
                </a:moveTo>
                <a:lnTo>
                  <a:pt x="7677312" y="0"/>
                </a:lnTo>
                <a:lnTo>
                  <a:pt x="7677312" y="8626193"/>
                </a:lnTo>
                <a:lnTo>
                  <a:pt x="0" y="8626193"/>
                </a:lnTo>
                <a:lnTo>
                  <a:pt x="0" y="0"/>
                </a:lnTo>
                <a:close/>
              </a:path>
            </a:pathLst>
          </a:custGeom>
          <a:blipFill>
            <a:blip r:embed="rId3"/>
            <a:stretch>
              <a:fillRect/>
            </a:stretch>
          </a:blipFill>
        </p:spPr>
        <p:txBody>
          <a:bodyPr/>
          <a:lstStyle/>
          <a:p>
            <a:endParaRPr lang="en-US"/>
          </a:p>
        </p:txBody>
      </p:sp>
      <p:grpSp>
        <p:nvGrpSpPr>
          <p:cNvPr id="8" name="Group 8">
            <a:extLst>
              <a:ext uri="{FF2B5EF4-FFF2-40B4-BE49-F238E27FC236}">
                <a16:creationId xmlns:a16="http://schemas.microsoft.com/office/drawing/2014/main" id="{FA877230-68CC-76FE-DD0F-B77987A6AC5B}"/>
              </a:ext>
            </a:extLst>
          </p:cNvPr>
          <p:cNvGrpSpPr/>
          <p:nvPr/>
        </p:nvGrpSpPr>
        <p:grpSpPr>
          <a:xfrm>
            <a:off x="824365" y="1930837"/>
            <a:ext cx="16714170" cy="7627447"/>
            <a:chOff x="0" y="0"/>
            <a:chExt cx="4402086" cy="2008875"/>
          </a:xfrm>
        </p:grpSpPr>
        <p:sp>
          <p:nvSpPr>
            <p:cNvPr id="9" name="Freeform 9">
              <a:extLst>
                <a:ext uri="{FF2B5EF4-FFF2-40B4-BE49-F238E27FC236}">
                  <a16:creationId xmlns:a16="http://schemas.microsoft.com/office/drawing/2014/main" id="{064A536A-26AC-8466-0996-54D0F4D28B5A}"/>
                </a:ext>
              </a:extLst>
            </p:cNvPr>
            <p:cNvSpPr/>
            <p:nvPr/>
          </p:nvSpPr>
          <p:spPr>
            <a:xfrm>
              <a:off x="0" y="0"/>
              <a:ext cx="4402086" cy="2008875"/>
            </a:xfrm>
            <a:custGeom>
              <a:avLst/>
              <a:gdLst/>
              <a:ahLst/>
              <a:cxnLst/>
              <a:rect l="l" t="t" r="r" b="b"/>
              <a:pathLst>
                <a:path w="4402086" h="2008875">
                  <a:moveTo>
                    <a:pt x="15285" y="0"/>
                  </a:moveTo>
                  <a:lnTo>
                    <a:pt x="4386800" y="0"/>
                  </a:lnTo>
                  <a:cubicBezTo>
                    <a:pt x="4390854" y="0"/>
                    <a:pt x="4394742" y="1610"/>
                    <a:pt x="4397609" y="4477"/>
                  </a:cubicBezTo>
                  <a:cubicBezTo>
                    <a:pt x="4400476" y="7344"/>
                    <a:pt x="4402086" y="11231"/>
                    <a:pt x="4402086" y="15285"/>
                  </a:cubicBezTo>
                  <a:lnTo>
                    <a:pt x="4402086" y="1993589"/>
                  </a:lnTo>
                  <a:cubicBezTo>
                    <a:pt x="4402086" y="1997643"/>
                    <a:pt x="4400476" y="2001531"/>
                    <a:pt x="4397609" y="2004398"/>
                  </a:cubicBezTo>
                  <a:cubicBezTo>
                    <a:pt x="4394742" y="2007264"/>
                    <a:pt x="4390854" y="2008875"/>
                    <a:pt x="4386800" y="2008875"/>
                  </a:cubicBezTo>
                  <a:lnTo>
                    <a:pt x="15285" y="2008875"/>
                  </a:lnTo>
                  <a:cubicBezTo>
                    <a:pt x="11231" y="2008875"/>
                    <a:pt x="7344" y="2007264"/>
                    <a:pt x="4477" y="2004398"/>
                  </a:cubicBezTo>
                  <a:cubicBezTo>
                    <a:pt x="1610" y="2001531"/>
                    <a:pt x="0" y="1997643"/>
                    <a:pt x="0" y="1993589"/>
                  </a:cubicBezTo>
                  <a:lnTo>
                    <a:pt x="0" y="15285"/>
                  </a:lnTo>
                  <a:cubicBezTo>
                    <a:pt x="0" y="11231"/>
                    <a:pt x="1610" y="7344"/>
                    <a:pt x="4477" y="4477"/>
                  </a:cubicBezTo>
                  <a:cubicBezTo>
                    <a:pt x="7344" y="1610"/>
                    <a:pt x="11231" y="0"/>
                    <a:pt x="15285" y="0"/>
                  </a:cubicBezTo>
                  <a:close/>
                </a:path>
              </a:pathLst>
            </a:custGeom>
            <a:solidFill>
              <a:srgbClr val="000000">
                <a:alpha val="0"/>
              </a:srgbClr>
            </a:solidFill>
            <a:ln w="200025" cap="rnd">
              <a:gradFill>
                <a:gsLst>
                  <a:gs pos="0">
                    <a:srgbClr val="7800FF">
                      <a:alpha val="100000"/>
                    </a:srgbClr>
                  </a:gs>
                  <a:gs pos="50000">
                    <a:srgbClr val="FF00ED">
                      <a:alpha val="100000"/>
                    </a:srgbClr>
                  </a:gs>
                  <a:gs pos="100000">
                    <a:srgbClr val="00F7FF">
                      <a:alpha val="100000"/>
                    </a:srgbClr>
                  </a:gs>
                </a:gsLst>
                <a:path path="circle">
                  <a:fillToRect r="100000" b="100000"/>
                </a:path>
                <a:tileRect l="-100000" t="-100000"/>
              </a:gradFill>
              <a:prstDash val="solid"/>
              <a:round/>
            </a:ln>
          </p:spPr>
          <p:txBody>
            <a:bodyPr/>
            <a:lstStyle/>
            <a:p>
              <a:endParaRPr lang="en-US" dirty="0"/>
            </a:p>
          </p:txBody>
        </p:sp>
        <p:sp>
          <p:nvSpPr>
            <p:cNvPr id="10" name="TextBox 10">
              <a:extLst>
                <a:ext uri="{FF2B5EF4-FFF2-40B4-BE49-F238E27FC236}">
                  <a16:creationId xmlns:a16="http://schemas.microsoft.com/office/drawing/2014/main" id="{FBC68EA1-D14D-6AFA-F32A-E922393124A9}"/>
                </a:ext>
              </a:extLst>
            </p:cNvPr>
            <p:cNvSpPr txBox="1"/>
            <p:nvPr/>
          </p:nvSpPr>
          <p:spPr>
            <a:xfrm>
              <a:off x="0" y="-47625"/>
              <a:ext cx="4402086" cy="2056500"/>
            </a:xfrm>
            <a:prstGeom prst="rect">
              <a:avLst/>
            </a:prstGeom>
          </p:spPr>
          <p:txBody>
            <a:bodyPr lIns="50800" tIns="50800" rIns="50800" bIns="50800" rtlCol="0" anchor="ctr"/>
            <a:lstStyle/>
            <a:p>
              <a:pPr algn="ctr">
                <a:lnSpc>
                  <a:spcPts val="3468"/>
                </a:lnSpc>
              </a:pPr>
              <a:endParaRPr/>
            </a:p>
          </p:txBody>
        </p:sp>
      </p:grpSp>
      <p:sp>
        <p:nvSpPr>
          <p:cNvPr id="14" name="TextBox 14">
            <a:extLst>
              <a:ext uri="{FF2B5EF4-FFF2-40B4-BE49-F238E27FC236}">
                <a16:creationId xmlns:a16="http://schemas.microsoft.com/office/drawing/2014/main" id="{4E7DC55E-4E59-5577-5CD9-3B69964E63E8}"/>
              </a:ext>
            </a:extLst>
          </p:cNvPr>
          <p:cNvSpPr txBox="1"/>
          <p:nvPr/>
        </p:nvSpPr>
        <p:spPr>
          <a:xfrm>
            <a:off x="3374068" y="5143500"/>
            <a:ext cx="11614763" cy="1449115"/>
          </a:xfrm>
          <a:prstGeom prst="rect">
            <a:avLst/>
          </a:prstGeom>
        </p:spPr>
        <p:txBody>
          <a:bodyPr lIns="0" tIns="0" rIns="0" bIns="0" rtlCol="0" anchor="t">
            <a:spAutoFit/>
          </a:bodyPr>
          <a:lstStyle/>
          <a:p>
            <a:pPr algn="ctr">
              <a:lnSpc>
                <a:spcPts val="11342"/>
              </a:lnSpc>
            </a:pPr>
            <a:r>
              <a:rPr lang="en-US" sz="10802" spc="-550" dirty="0">
                <a:solidFill>
                  <a:srgbClr val="FFFFFF"/>
                </a:solidFill>
                <a:latin typeface="Open Sauce Light"/>
                <a:ea typeface="Open Sauce Light"/>
                <a:cs typeface="Open Sauce Light"/>
                <a:sym typeface="Open Sauce Light"/>
              </a:rPr>
              <a:t>Thank you!</a:t>
            </a:r>
          </a:p>
        </p:txBody>
      </p:sp>
      <p:sp>
        <p:nvSpPr>
          <p:cNvPr id="15" name="TextBox 7">
            <a:extLst>
              <a:ext uri="{FF2B5EF4-FFF2-40B4-BE49-F238E27FC236}">
                <a16:creationId xmlns:a16="http://schemas.microsoft.com/office/drawing/2014/main" id="{B34D82DF-88F9-FD7D-BDD5-96CD2C5CFFBA}"/>
              </a:ext>
            </a:extLst>
          </p:cNvPr>
          <p:cNvSpPr txBox="1"/>
          <p:nvPr/>
        </p:nvSpPr>
        <p:spPr>
          <a:xfrm>
            <a:off x="1461858" y="707368"/>
            <a:ext cx="3234783" cy="418703"/>
          </a:xfrm>
          <a:prstGeom prst="rect">
            <a:avLst/>
          </a:prstGeom>
        </p:spPr>
        <p:txBody>
          <a:bodyPr lIns="0" tIns="0" rIns="0" bIns="0" rtlCol="0" anchor="t">
            <a:spAutoFit/>
          </a:bodyPr>
          <a:lstStyle/>
          <a:p>
            <a:pPr>
              <a:lnSpc>
                <a:spcPts val="3468"/>
              </a:lnSpc>
            </a:pPr>
            <a:r>
              <a:rPr lang="en-US" sz="2477" b="1" dirty="0">
                <a:solidFill>
                  <a:srgbClr val="FFFFFF"/>
                </a:solidFill>
                <a:latin typeface="Montserrat Bold"/>
                <a:ea typeface="Montserrat Bold"/>
                <a:cs typeface="Montserrat Bold"/>
                <a:sym typeface="Montserrat Bold"/>
              </a:rPr>
              <a:t>OWASP Sofia</a:t>
            </a:r>
          </a:p>
        </p:txBody>
      </p:sp>
    </p:spTree>
    <p:extLst>
      <p:ext uri="{BB962C8B-B14F-4D97-AF65-F5344CB8AC3E}">
        <p14:creationId xmlns:p14="http://schemas.microsoft.com/office/powerpoint/2010/main" val="1111144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0A3D"/>
        </a:solidFill>
        <a:effectLst/>
      </p:bgPr>
    </p:bg>
    <p:spTree>
      <p:nvGrpSpPr>
        <p:cNvPr id="1" name=""/>
        <p:cNvGrpSpPr/>
        <p:nvPr/>
      </p:nvGrpSpPr>
      <p:grpSpPr>
        <a:xfrm>
          <a:off x="0" y="0"/>
          <a:ext cx="0" cy="0"/>
          <a:chOff x="0" y="0"/>
          <a:chExt cx="0" cy="0"/>
        </a:xfrm>
      </p:grpSpPr>
      <p:sp>
        <p:nvSpPr>
          <p:cNvPr id="8" name="Freeform 8"/>
          <p:cNvSpPr/>
          <p:nvPr/>
        </p:nvSpPr>
        <p:spPr>
          <a:xfrm rot="6188040">
            <a:off x="5259943" y="-190463"/>
            <a:ext cx="8359905" cy="9393152"/>
          </a:xfrm>
          <a:custGeom>
            <a:avLst/>
            <a:gdLst/>
            <a:ahLst/>
            <a:cxnLst/>
            <a:rect l="l" t="t" r="r" b="b"/>
            <a:pathLst>
              <a:path w="8359905" h="9393152">
                <a:moveTo>
                  <a:pt x="0" y="0"/>
                </a:moveTo>
                <a:lnTo>
                  <a:pt x="8359905" y="0"/>
                </a:lnTo>
                <a:lnTo>
                  <a:pt x="8359905" y="9393152"/>
                </a:lnTo>
                <a:lnTo>
                  <a:pt x="0" y="9393152"/>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1704518" y="2537980"/>
            <a:ext cx="6345335" cy="3999769"/>
          </a:xfrm>
          <a:prstGeom prst="rect">
            <a:avLst/>
          </a:prstGeom>
        </p:spPr>
        <p:txBody>
          <a:bodyPr lIns="0" tIns="0" rIns="0" bIns="0" rtlCol="0" anchor="t">
            <a:spAutoFit/>
          </a:bodyPr>
          <a:lstStyle/>
          <a:p>
            <a:pPr algn="l">
              <a:lnSpc>
                <a:spcPts val="15580"/>
              </a:lnSpc>
            </a:pPr>
            <a:r>
              <a:rPr lang="en-US" sz="14838" spc="-756" dirty="0">
                <a:solidFill>
                  <a:srgbClr val="FFFFFF"/>
                </a:solidFill>
                <a:latin typeface="Open Sauce Light"/>
                <a:ea typeface="Open Sauce Light"/>
                <a:cs typeface="Open Sauce Light"/>
                <a:sym typeface="Open Sauce Light"/>
              </a:rPr>
              <a:t>About You</a:t>
            </a:r>
          </a:p>
        </p:txBody>
      </p:sp>
      <p:sp>
        <p:nvSpPr>
          <p:cNvPr id="10" name="TextBox 10"/>
          <p:cNvSpPr txBox="1"/>
          <p:nvPr/>
        </p:nvSpPr>
        <p:spPr>
          <a:xfrm>
            <a:off x="12293115" y="5105400"/>
            <a:ext cx="4302186" cy="3699510"/>
          </a:xfrm>
          <a:prstGeom prst="rect">
            <a:avLst/>
          </a:prstGeom>
        </p:spPr>
        <p:txBody>
          <a:bodyPr lIns="0" tIns="0" rIns="0" bIns="0" rtlCol="0" anchor="t">
            <a:spAutoFit/>
          </a:bodyPr>
          <a:lstStyle/>
          <a:p>
            <a:pPr algn="just">
              <a:lnSpc>
                <a:spcPts val="2940"/>
              </a:lnSpc>
            </a:pPr>
            <a:r>
              <a:rPr lang="en-US" sz="2100">
                <a:solidFill>
                  <a:srgbClr val="FFFFFF"/>
                </a:solidFill>
                <a:latin typeface="Montserrat"/>
                <a:ea typeface="Montserrat"/>
                <a:cs typeface="Montserrat"/>
                <a:sym typeface="Montserrat"/>
              </a:rPr>
              <a:t>Cyber security is the practice of protecting networks, devices, and data from unauthorized access or malicious attacks. This field encompasses a variety of technologies, processes, and practices designed to ensure the integrity, confidentiality, and availability of information in the digital age.</a:t>
            </a:r>
          </a:p>
        </p:txBody>
      </p:sp>
      <p:sp>
        <p:nvSpPr>
          <p:cNvPr id="11" name="AutoShape 11"/>
          <p:cNvSpPr/>
          <p:nvPr/>
        </p:nvSpPr>
        <p:spPr>
          <a:xfrm>
            <a:off x="5334000" y="5524500"/>
            <a:ext cx="2195874" cy="0"/>
          </a:xfrm>
          <a:prstGeom prst="line">
            <a:avLst/>
          </a:prstGeom>
          <a:ln w="38100" cap="flat">
            <a:solidFill>
              <a:srgbClr val="FFFFFF"/>
            </a:solidFill>
            <a:prstDash val="solid"/>
            <a:headEnd type="none" w="sm" len="sm"/>
            <a:tailEnd type="none" w="sm" len="sm"/>
          </a:ln>
        </p:spPr>
        <p:txBody>
          <a:bodyPr/>
          <a:lstStyle/>
          <a:p>
            <a:endParaRPr lang="en-US"/>
          </a:p>
        </p:txBody>
      </p:sp>
      <p:sp>
        <p:nvSpPr>
          <p:cNvPr id="12" name="TextBox 12"/>
          <p:cNvSpPr txBox="1"/>
          <p:nvPr/>
        </p:nvSpPr>
        <p:spPr>
          <a:xfrm>
            <a:off x="12482540" y="2772617"/>
            <a:ext cx="4236225" cy="860345"/>
          </a:xfrm>
          <a:prstGeom prst="rect">
            <a:avLst/>
          </a:prstGeom>
        </p:spPr>
        <p:txBody>
          <a:bodyPr lIns="0" tIns="0" rIns="0" bIns="0" rtlCol="0" anchor="t">
            <a:spAutoFit/>
          </a:bodyPr>
          <a:lstStyle/>
          <a:p>
            <a:pPr algn="just">
              <a:lnSpc>
                <a:spcPts val="3320"/>
              </a:lnSpc>
            </a:pPr>
            <a:r>
              <a:rPr lang="en-US" sz="3162" b="1" spc="-161">
                <a:solidFill>
                  <a:srgbClr val="FFFFFF"/>
                </a:solidFill>
                <a:latin typeface="Open Sauce Bold"/>
                <a:ea typeface="Open Sauce Bold"/>
                <a:cs typeface="Open Sauce Bold"/>
                <a:sym typeface="Open Sauce Bold"/>
              </a:rPr>
              <a:t>DEFENDING DIGITAL INFORMATION</a:t>
            </a:r>
          </a:p>
        </p:txBody>
      </p:sp>
      <p:sp>
        <p:nvSpPr>
          <p:cNvPr id="13" name="TextBox 13"/>
          <p:cNvSpPr txBox="1"/>
          <p:nvPr/>
        </p:nvSpPr>
        <p:spPr>
          <a:xfrm>
            <a:off x="1704518" y="8363665"/>
            <a:ext cx="6345335" cy="441245"/>
          </a:xfrm>
          <a:prstGeom prst="rect">
            <a:avLst/>
          </a:prstGeom>
        </p:spPr>
        <p:txBody>
          <a:bodyPr lIns="0" tIns="0" rIns="0" bIns="0" rtlCol="0" anchor="t">
            <a:spAutoFit/>
          </a:bodyPr>
          <a:lstStyle/>
          <a:p>
            <a:pPr algn="just">
              <a:lnSpc>
                <a:spcPts val="3320"/>
              </a:lnSpc>
            </a:pPr>
            <a:r>
              <a:rPr lang="en-US" sz="3162" b="1" spc="961">
                <a:solidFill>
                  <a:srgbClr val="FFFFFF"/>
                </a:solidFill>
                <a:latin typeface="Open Sauce Bold"/>
                <a:ea typeface="Open Sauce Bold"/>
                <a:cs typeface="Open Sauce Bold"/>
                <a:sym typeface="Open Sauce Bold"/>
              </a:rPr>
              <a:t>CYBER SECURITY</a:t>
            </a:r>
          </a:p>
        </p:txBody>
      </p:sp>
      <p:sp>
        <p:nvSpPr>
          <p:cNvPr id="14" name="TextBox 7">
            <a:extLst>
              <a:ext uri="{FF2B5EF4-FFF2-40B4-BE49-F238E27FC236}">
                <a16:creationId xmlns:a16="http://schemas.microsoft.com/office/drawing/2014/main" id="{C1852026-1272-30AE-54C9-C68BAA1FDD87}"/>
              </a:ext>
            </a:extLst>
          </p:cNvPr>
          <p:cNvSpPr txBox="1"/>
          <p:nvPr/>
        </p:nvSpPr>
        <p:spPr>
          <a:xfrm>
            <a:off x="1461858" y="707368"/>
            <a:ext cx="3234783" cy="418703"/>
          </a:xfrm>
          <a:prstGeom prst="rect">
            <a:avLst/>
          </a:prstGeom>
        </p:spPr>
        <p:txBody>
          <a:bodyPr lIns="0" tIns="0" rIns="0" bIns="0" rtlCol="0" anchor="t">
            <a:spAutoFit/>
          </a:bodyPr>
          <a:lstStyle/>
          <a:p>
            <a:pPr>
              <a:lnSpc>
                <a:spcPts val="3468"/>
              </a:lnSpc>
            </a:pPr>
            <a:r>
              <a:rPr lang="en-US" sz="2477" b="1" dirty="0">
                <a:solidFill>
                  <a:srgbClr val="FFFFFF"/>
                </a:solidFill>
                <a:latin typeface="Montserrat Bold"/>
                <a:ea typeface="Montserrat Bold"/>
                <a:cs typeface="Montserrat Bold"/>
                <a:sym typeface="Montserrat Bold"/>
              </a:rPr>
              <a:t>OWASP Sofia</a:t>
            </a:r>
          </a:p>
        </p:txBody>
      </p:sp>
      <p:pic>
        <p:nvPicPr>
          <p:cNvPr id="2" name="Picture 1" descr="A bug in a circle with text in it&#10;&#10;AI-generated content may be incorrect.">
            <a:extLst>
              <a:ext uri="{FF2B5EF4-FFF2-40B4-BE49-F238E27FC236}">
                <a16:creationId xmlns:a16="http://schemas.microsoft.com/office/drawing/2014/main" id="{71A68D34-019E-B077-FB47-6738E3250A37}"/>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0A3D"/>
        </a:solidFill>
        <a:effectLst/>
      </p:bgPr>
    </p:bg>
    <p:spTree>
      <p:nvGrpSpPr>
        <p:cNvPr id="1" name=""/>
        <p:cNvGrpSpPr/>
        <p:nvPr/>
      </p:nvGrpSpPr>
      <p:grpSpPr>
        <a:xfrm>
          <a:off x="0" y="0"/>
          <a:ext cx="0" cy="0"/>
          <a:chOff x="0" y="0"/>
          <a:chExt cx="0" cy="0"/>
        </a:xfrm>
      </p:grpSpPr>
      <p:sp>
        <p:nvSpPr>
          <p:cNvPr id="2" name="Freeform 2"/>
          <p:cNvSpPr/>
          <p:nvPr/>
        </p:nvSpPr>
        <p:spPr>
          <a:xfrm rot="2810933">
            <a:off x="9491575" y="1936510"/>
            <a:ext cx="10081613" cy="11327655"/>
          </a:xfrm>
          <a:custGeom>
            <a:avLst/>
            <a:gdLst/>
            <a:ahLst/>
            <a:cxnLst/>
            <a:rect l="l" t="t" r="r" b="b"/>
            <a:pathLst>
              <a:path w="10081613" h="11327655">
                <a:moveTo>
                  <a:pt x="0" y="0"/>
                </a:moveTo>
                <a:lnTo>
                  <a:pt x="10081613" y="0"/>
                </a:lnTo>
                <a:lnTo>
                  <a:pt x="10081613" y="11327655"/>
                </a:lnTo>
                <a:lnTo>
                  <a:pt x="0" y="11327655"/>
                </a:lnTo>
                <a:lnTo>
                  <a:pt x="0" y="0"/>
                </a:lnTo>
                <a:close/>
              </a:path>
            </a:pathLst>
          </a:custGeom>
          <a:blipFill>
            <a:blip r:embed="rId2"/>
            <a:stretch>
              <a:fillRect/>
            </a:stretch>
          </a:blipFill>
        </p:spPr>
        <p:txBody>
          <a:bodyPr/>
          <a:lstStyle/>
          <a:p>
            <a:endParaRPr lang="en-US"/>
          </a:p>
        </p:txBody>
      </p:sp>
      <p:grpSp>
        <p:nvGrpSpPr>
          <p:cNvPr id="7" name="Group 7"/>
          <p:cNvGrpSpPr>
            <a:grpSpLocks noChangeAspect="1"/>
          </p:cNvGrpSpPr>
          <p:nvPr/>
        </p:nvGrpSpPr>
        <p:grpSpPr>
          <a:xfrm>
            <a:off x="12101894" y="2153000"/>
            <a:ext cx="4860974" cy="9618273"/>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2189" r="-22189"/>
              </a:stretch>
            </a:blipFill>
          </p:spPr>
          <p:txBody>
            <a:bodyPr/>
            <a:lstStyle/>
            <a:p>
              <a:endParaRPr lang="en-US"/>
            </a:p>
          </p:txBody>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19" name="TextBox 19"/>
          <p:cNvSpPr txBox="1"/>
          <p:nvPr/>
        </p:nvSpPr>
        <p:spPr>
          <a:xfrm>
            <a:off x="1674377" y="6474483"/>
            <a:ext cx="7100668" cy="2213610"/>
          </a:xfrm>
          <a:prstGeom prst="rect">
            <a:avLst/>
          </a:prstGeom>
        </p:spPr>
        <p:txBody>
          <a:bodyPr lIns="0" tIns="0" rIns="0" bIns="0" rtlCol="0" anchor="t">
            <a:spAutoFit/>
          </a:bodyPr>
          <a:lstStyle/>
          <a:p>
            <a:pPr algn="just">
              <a:lnSpc>
                <a:spcPts val="2940"/>
              </a:lnSpc>
            </a:pPr>
            <a:r>
              <a:rPr lang="en-US" sz="2100">
                <a:solidFill>
                  <a:srgbClr val="FFFFFF"/>
                </a:solidFill>
                <a:latin typeface="Montserrat"/>
                <a:ea typeface="Montserrat"/>
                <a:cs typeface="Montserrat"/>
                <a:sym typeface="Montserrat"/>
              </a:rPr>
              <a:t>Cyber security is the practice of protecting networks, devices, and data from unauthorized access or malicious attacks. This field encompasses a variety of technologies, processes, and practices designed to ensure the integrity, confidentiality, and availability of information in the digital age.</a:t>
            </a:r>
          </a:p>
        </p:txBody>
      </p:sp>
      <p:sp>
        <p:nvSpPr>
          <p:cNvPr id="20" name="TextBox 20"/>
          <p:cNvSpPr txBox="1"/>
          <p:nvPr/>
        </p:nvSpPr>
        <p:spPr>
          <a:xfrm>
            <a:off x="1674377" y="2868453"/>
            <a:ext cx="8809814" cy="2909500"/>
          </a:xfrm>
          <a:prstGeom prst="rect">
            <a:avLst/>
          </a:prstGeom>
        </p:spPr>
        <p:txBody>
          <a:bodyPr lIns="0" tIns="0" rIns="0" bIns="0" rtlCol="0" anchor="t">
            <a:spAutoFit/>
          </a:bodyPr>
          <a:lstStyle/>
          <a:p>
            <a:pPr algn="l">
              <a:lnSpc>
                <a:spcPts val="11342"/>
              </a:lnSpc>
            </a:pPr>
            <a:r>
              <a:rPr lang="en-US" sz="10802" spc="-550">
                <a:solidFill>
                  <a:srgbClr val="FFFFFF"/>
                </a:solidFill>
                <a:latin typeface="Open Sauce Light"/>
                <a:ea typeface="Open Sauce Light"/>
                <a:cs typeface="Open Sauce Light"/>
                <a:sym typeface="Open Sauce Light"/>
              </a:rPr>
              <a:t>What is Cyber Security?</a:t>
            </a:r>
          </a:p>
        </p:txBody>
      </p:sp>
      <p:sp>
        <p:nvSpPr>
          <p:cNvPr id="21" name="TextBox 7">
            <a:extLst>
              <a:ext uri="{FF2B5EF4-FFF2-40B4-BE49-F238E27FC236}">
                <a16:creationId xmlns:a16="http://schemas.microsoft.com/office/drawing/2014/main" id="{9124201C-E5C2-8D08-9F6B-99EAF71B2C8E}"/>
              </a:ext>
            </a:extLst>
          </p:cNvPr>
          <p:cNvSpPr txBox="1"/>
          <p:nvPr/>
        </p:nvSpPr>
        <p:spPr>
          <a:xfrm>
            <a:off x="1461858" y="707368"/>
            <a:ext cx="3234783" cy="418703"/>
          </a:xfrm>
          <a:prstGeom prst="rect">
            <a:avLst/>
          </a:prstGeom>
        </p:spPr>
        <p:txBody>
          <a:bodyPr lIns="0" tIns="0" rIns="0" bIns="0" rtlCol="0" anchor="t">
            <a:spAutoFit/>
          </a:bodyPr>
          <a:lstStyle/>
          <a:p>
            <a:pPr>
              <a:lnSpc>
                <a:spcPts val="3468"/>
              </a:lnSpc>
            </a:pPr>
            <a:r>
              <a:rPr lang="en-US" sz="2477" b="1" dirty="0">
                <a:solidFill>
                  <a:srgbClr val="FFFFFF"/>
                </a:solidFill>
                <a:latin typeface="Montserrat Bold"/>
                <a:ea typeface="Montserrat Bold"/>
                <a:cs typeface="Montserrat Bold"/>
                <a:sym typeface="Montserrat Bold"/>
              </a:rPr>
              <a:t>OWASP Sofia</a:t>
            </a:r>
          </a:p>
        </p:txBody>
      </p:sp>
      <p:pic>
        <p:nvPicPr>
          <p:cNvPr id="3" name="Picture 2" descr="A bug in a circle with text in it&#10;&#10;AI-generated content may be incorrect.">
            <a:extLst>
              <a:ext uri="{FF2B5EF4-FFF2-40B4-BE49-F238E27FC236}">
                <a16:creationId xmlns:a16="http://schemas.microsoft.com/office/drawing/2014/main" id="{61D53547-9071-9329-F09D-6F0211C3162C}"/>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0A3D"/>
        </a:solidFill>
        <a:effectLst/>
      </p:bgPr>
    </p:bg>
    <p:spTree>
      <p:nvGrpSpPr>
        <p:cNvPr id="1" name=""/>
        <p:cNvGrpSpPr/>
        <p:nvPr/>
      </p:nvGrpSpPr>
      <p:grpSpPr>
        <a:xfrm>
          <a:off x="0" y="0"/>
          <a:ext cx="0" cy="0"/>
          <a:chOff x="0" y="0"/>
          <a:chExt cx="0" cy="0"/>
        </a:xfrm>
      </p:grpSpPr>
      <p:sp>
        <p:nvSpPr>
          <p:cNvPr id="2" name="Freeform 2"/>
          <p:cNvSpPr/>
          <p:nvPr/>
        </p:nvSpPr>
        <p:spPr>
          <a:xfrm rot="6188040">
            <a:off x="4658661" y="-1431063"/>
            <a:ext cx="7677312" cy="8626193"/>
          </a:xfrm>
          <a:custGeom>
            <a:avLst/>
            <a:gdLst/>
            <a:ahLst/>
            <a:cxnLst/>
            <a:rect l="l" t="t" r="r" b="b"/>
            <a:pathLst>
              <a:path w="7677312" h="8626193">
                <a:moveTo>
                  <a:pt x="0" y="0"/>
                </a:moveTo>
                <a:lnTo>
                  <a:pt x="7677312" y="0"/>
                </a:lnTo>
                <a:lnTo>
                  <a:pt x="7677312" y="8626193"/>
                </a:lnTo>
                <a:lnTo>
                  <a:pt x="0" y="8626193"/>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1274098" y="0"/>
            <a:ext cx="639428" cy="10287000"/>
            <a:chOff x="0" y="0"/>
            <a:chExt cx="168409" cy="2709333"/>
          </a:xfrm>
        </p:grpSpPr>
        <p:sp>
          <p:nvSpPr>
            <p:cNvPr id="4" name="Freeform 4"/>
            <p:cNvSpPr/>
            <p:nvPr/>
          </p:nvSpPr>
          <p:spPr>
            <a:xfrm>
              <a:off x="0" y="0"/>
              <a:ext cx="168409" cy="2709333"/>
            </a:xfrm>
            <a:custGeom>
              <a:avLst/>
              <a:gdLst/>
              <a:ahLst/>
              <a:cxnLst/>
              <a:rect l="l" t="t" r="r" b="b"/>
              <a:pathLst>
                <a:path w="168409" h="2709333">
                  <a:moveTo>
                    <a:pt x="0" y="0"/>
                  </a:moveTo>
                  <a:lnTo>
                    <a:pt x="168409" y="0"/>
                  </a:lnTo>
                  <a:lnTo>
                    <a:pt x="168409" y="2709333"/>
                  </a:lnTo>
                  <a:lnTo>
                    <a:pt x="0" y="2709333"/>
                  </a:lnTo>
                  <a:close/>
                </a:path>
              </a:pathLst>
            </a:custGeom>
            <a:gradFill rotWithShape="1">
              <a:gsLst>
                <a:gs pos="0">
                  <a:srgbClr val="7800FF">
                    <a:alpha val="100000"/>
                  </a:srgbClr>
                </a:gs>
                <a:gs pos="50000">
                  <a:srgbClr val="FF00ED">
                    <a:alpha val="100000"/>
                  </a:srgbClr>
                </a:gs>
                <a:gs pos="100000">
                  <a:srgbClr val="00F7FF">
                    <a:alpha val="100000"/>
                  </a:srgbClr>
                </a:gs>
              </a:gsLst>
              <a:path path="circle">
                <a:fillToRect r="100000" b="100000"/>
              </a:path>
              <a:tileRect l="-100000" t="-100000"/>
            </a:gradFill>
          </p:spPr>
          <p:txBody>
            <a:bodyPr/>
            <a:lstStyle/>
            <a:p>
              <a:endParaRPr lang="en-US"/>
            </a:p>
          </p:txBody>
        </p:sp>
        <p:sp>
          <p:nvSpPr>
            <p:cNvPr id="5" name="TextBox 5"/>
            <p:cNvSpPr txBox="1"/>
            <p:nvPr/>
          </p:nvSpPr>
          <p:spPr>
            <a:xfrm>
              <a:off x="0" y="-47625"/>
              <a:ext cx="168409" cy="2756958"/>
            </a:xfrm>
            <a:prstGeom prst="rect">
              <a:avLst/>
            </a:prstGeom>
          </p:spPr>
          <p:txBody>
            <a:bodyPr lIns="50800" tIns="50800" rIns="50800" bIns="50800" rtlCol="0" anchor="ctr"/>
            <a:lstStyle/>
            <a:p>
              <a:pPr algn="ctr">
                <a:lnSpc>
                  <a:spcPts val="3468"/>
                </a:lnSpc>
              </a:pPr>
              <a:endParaRPr/>
            </a:p>
          </p:txBody>
        </p:sp>
      </p:grpSp>
      <p:grpSp>
        <p:nvGrpSpPr>
          <p:cNvPr id="6" name="Group 6"/>
          <p:cNvGrpSpPr/>
          <p:nvPr/>
        </p:nvGrpSpPr>
        <p:grpSpPr>
          <a:xfrm>
            <a:off x="11584955" y="0"/>
            <a:ext cx="6715629" cy="10287000"/>
            <a:chOff x="0" y="0"/>
            <a:chExt cx="1040427" cy="1593725"/>
          </a:xfrm>
        </p:grpSpPr>
        <p:sp>
          <p:nvSpPr>
            <p:cNvPr id="7" name="Freeform 7"/>
            <p:cNvSpPr/>
            <p:nvPr/>
          </p:nvSpPr>
          <p:spPr>
            <a:xfrm>
              <a:off x="0" y="0"/>
              <a:ext cx="1040427" cy="1593725"/>
            </a:xfrm>
            <a:custGeom>
              <a:avLst/>
              <a:gdLst/>
              <a:ahLst/>
              <a:cxnLst/>
              <a:rect l="l" t="t" r="r" b="b"/>
              <a:pathLst>
                <a:path w="1040427" h="1593725">
                  <a:moveTo>
                    <a:pt x="0" y="0"/>
                  </a:moveTo>
                  <a:lnTo>
                    <a:pt x="1040427" y="0"/>
                  </a:lnTo>
                  <a:lnTo>
                    <a:pt x="1040427" y="1593725"/>
                  </a:lnTo>
                  <a:lnTo>
                    <a:pt x="0" y="1593725"/>
                  </a:lnTo>
                  <a:close/>
                </a:path>
              </a:pathLst>
            </a:custGeom>
            <a:blipFill>
              <a:blip r:embed="rId3"/>
              <a:stretch>
                <a:fillRect l="-1123" r="-1123"/>
              </a:stretch>
            </a:blipFill>
          </p:spPr>
          <p:txBody>
            <a:bodyPr/>
            <a:lstStyle/>
            <a:p>
              <a:endParaRPr lang="en-US"/>
            </a:p>
          </p:txBody>
        </p:sp>
      </p:grpSp>
      <p:sp>
        <p:nvSpPr>
          <p:cNvPr id="14" name="TextBox 14"/>
          <p:cNvSpPr txBox="1"/>
          <p:nvPr/>
        </p:nvSpPr>
        <p:spPr>
          <a:xfrm>
            <a:off x="1674377" y="6474483"/>
            <a:ext cx="7100668" cy="2213610"/>
          </a:xfrm>
          <a:prstGeom prst="rect">
            <a:avLst/>
          </a:prstGeom>
        </p:spPr>
        <p:txBody>
          <a:bodyPr lIns="0" tIns="0" rIns="0" bIns="0" rtlCol="0" anchor="t">
            <a:spAutoFit/>
          </a:bodyPr>
          <a:lstStyle/>
          <a:p>
            <a:pPr algn="just">
              <a:lnSpc>
                <a:spcPts val="2940"/>
              </a:lnSpc>
            </a:pPr>
            <a:r>
              <a:rPr lang="en-US" sz="2100">
                <a:solidFill>
                  <a:srgbClr val="FFFFFF"/>
                </a:solidFill>
                <a:latin typeface="Montserrat"/>
                <a:ea typeface="Montserrat"/>
                <a:cs typeface="Montserrat"/>
                <a:sym typeface="Montserrat"/>
              </a:rPr>
              <a:t>Cyber threats come in various forms, including malware, phishing, ransomware, and denial-of-service attacks. Each poses a unique risk to individuals and organizations, and understanding these threats is the first step in creating effective defense strategies.</a:t>
            </a:r>
          </a:p>
        </p:txBody>
      </p:sp>
      <p:sp>
        <p:nvSpPr>
          <p:cNvPr id="15" name="TextBox 15"/>
          <p:cNvSpPr txBox="1"/>
          <p:nvPr/>
        </p:nvSpPr>
        <p:spPr>
          <a:xfrm>
            <a:off x="1674377" y="2868453"/>
            <a:ext cx="8809814" cy="2909500"/>
          </a:xfrm>
          <a:prstGeom prst="rect">
            <a:avLst/>
          </a:prstGeom>
        </p:spPr>
        <p:txBody>
          <a:bodyPr lIns="0" tIns="0" rIns="0" bIns="0" rtlCol="0" anchor="t">
            <a:spAutoFit/>
          </a:bodyPr>
          <a:lstStyle/>
          <a:p>
            <a:pPr algn="l">
              <a:lnSpc>
                <a:spcPts val="11342"/>
              </a:lnSpc>
            </a:pPr>
            <a:r>
              <a:rPr lang="en-US" sz="10802" spc="-550">
                <a:solidFill>
                  <a:srgbClr val="FFFFFF"/>
                </a:solidFill>
                <a:latin typeface="Open Sauce Light"/>
                <a:ea typeface="Open Sauce Light"/>
                <a:cs typeface="Open Sauce Light"/>
                <a:sym typeface="Open Sauce Light"/>
              </a:rPr>
              <a:t>Types of Cyber Threats</a:t>
            </a:r>
          </a:p>
        </p:txBody>
      </p:sp>
      <p:sp>
        <p:nvSpPr>
          <p:cNvPr id="16" name="TextBox 7">
            <a:extLst>
              <a:ext uri="{FF2B5EF4-FFF2-40B4-BE49-F238E27FC236}">
                <a16:creationId xmlns:a16="http://schemas.microsoft.com/office/drawing/2014/main" id="{0CFDAE2C-F89D-13DE-3B72-4BAEFBBBD451}"/>
              </a:ext>
            </a:extLst>
          </p:cNvPr>
          <p:cNvSpPr txBox="1"/>
          <p:nvPr/>
        </p:nvSpPr>
        <p:spPr>
          <a:xfrm>
            <a:off x="1461858" y="707368"/>
            <a:ext cx="3234783" cy="418703"/>
          </a:xfrm>
          <a:prstGeom prst="rect">
            <a:avLst/>
          </a:prstGeom>
        </p:spPr>
        <p:txBody>
          <a:bodyPr lIns="0" tIns="0" rIns="0" bIns="0" rtlCol="0" anchor="t">
            <a:spAutoFit/>
          </a:bodyPr>
          <a:lstStyle/>
          <a:p>
            <a:pPr>
              <a:lnSpc>
                <a:spcPts val="3468"/>
              </a:lnSpc>
            </a:pPr>
            <a:r>
              <a:rPr lang="en-US" sz="2477" b="1" dirty="0">
                <a:solidFill>
                  <a:srgbClr val="FFFFFF"/>
                </a:solidFill>
                <a:latin typeface="Montserrat Bold"/>
                <a:ea typeface="Montserrat Bold"/>
                <a:cs typeface="Montserrat Bold"/>
                <a:sym typeface="Montserrat Bold"/>
              </a:rPr>
              <a:t>OWASP Sofia</a:t>
            </a:r>
          </a:p>
        </p:txBody>
      </p:sp>
      <p:pic>
        <p:nvPicPr>
          <p:cNvPr id="8" name="Picture 7" descr="A bug in a circle with text in it&#10;&#10;AI-generated content may be incorrect.">
            <a:extLst>
              <a:ext uri="{FF2B5EF4-FFF2-40B4-BE49-F238E27FC236}">
                <a16:creationId xmlns:a16="http://schemas.microsoft.com/office/drawing/2014/main" id="{0981C290-B33C-9DBF-2892-A96F1F325B12}"/>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0A3D"/>
        </a:solidFill>
        <a:effectLst/>
      </p:bgPr>
    </p:bg>
    <p:spTree>
      <p:nvGrpSpPr>
        <p:cNvPr id="1" name=""/>
        <p:cNvGrpSpPr/>
        <p:nvPr/>
      </p:nvGrpSpPr>
      <p:grpSpPr>
        <a:xfrm>
          <a:off x="0" y="0"/>
          <a:ext cx="0" cy="0"/>
          <a:chOff x="0" y="0"/>
          <a:chExt cx="0" cy="0"/>
        </a:xfrm>
      </p:grpSpPr>
      <p:pic>
        <p:nvPicPr>
          <p:cNvPr id="3" name="Picture 2" descr="A bug in a circle with text in it&#10;&#10;AI-generated content may be incorrect.">
            <a:extLst>
              <a:ext uri="{FF2B5EF4-FFF2-40B4-BE49-F238E27FC236}">
                <a16:creationId xmlns:a16="http://schemas.microsoft.com/office/drawing/2014/main" id="{9543C699-1A0D-10CF-7D89-35859441410C}"/>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
        <p:nvSpPr>
          <p:cNvPr id="2" name="Freeform 2"/>
          <p:cNvSpPr/>
          <p:nvPr/>
        </p:nvSpPr>
        <p:spPr>
          <a:xfrm rot="1583376">
            <a:off x="13560412" y="-1783488"/>
            <a:ext cx="7677312" cy="8626193"/>
          </a:xfrm>
          <a:custGeom>
            <a:avLst/>
            <a:gdLst/>
            <a:ahLst/>
            <a:cxnLst/>
            <a:rect l="l" t="t" r="r" b="b"/>
            <a:pathLst>
              <a:path w="7677312" h="8626193">
                <a:moveTo>
                  <a:pt x="0" y="0"/>
                </a:moveTo>
                <a:lnTo>
                  <a:pt x="7677312" y="0"/>
                </a:lnTo>
                <a:lnTo>
                  <a:pt x="7677312" y="8626193"/>
                </a:lnTo>
                <a:lnTo>
                  <a:pt x="0" y="8626193"/>
                </a:lnTo>
                <a:lnTo>
                  <a:pt x="0" y="0"/>
                </a:lnTo>
                <a:close/>
              </a:path>
            </a:pathLst>
          </a:custGeom>
          <a:blipFill>
            <a:blip r:embed="rId3"/>
            <a:stretch>
              <a:fillRect/>
            </a:stretch>
          </a:blipFill>
        </p:spPr>
        <p:txBody>
          <a:bodyPr/>
          <a:lstStyle/>
          <a:p>
            <a:endParaRPr lang="en-US"/>
          </a:p>
        </p:txBody>
      </p:sp>
      <p:sp>
        <p:nvSpPr>
          <p:cNvPr id="7" name="Freeform 7"/>
          <p:cNvSpPr/>
          <p:nvPr/>
        </p:nvSpPr>
        <p:spPr>
          <a:xfrm rot="6188040">
            <a:off x="-2809956" y="1832171"/>
            <a:ext cx="7677312" cy="8626193"/>
          </a:xfrm>
          <a:custGeom>
            <a:avLst/>
            <a:gdLst/>
            <a:ahLst/>
            <a:cxnLst/>
            <a:rect l="l" t="t" r="r" b="b"/>
            <a:pathLst>
              <a:path w="7677312" h="8626193">
                <a:moveTo>
                  <a:pt x="0" y="0"/>
                </a:moveTo>
                <a:lnTo>
                  <a:pt x="7677312" y="0"/>
                </a:lnTo>
                <a:lnTo>
                  <a:pt x="7677312" y="8626193"/>
                </a:lnTo>
                <a:lnTo>
                  <a:pt x="0" y="8626193"/>
                </a:lnTo>
                <a:lnTo>
                  <a:pt x="0" y="0"/>
                </a:lnTo>
                <a:close/>
              </a:path>
            </a:pathLst>
          </a:custGeom>
          <a:blipFill>
            <a:blip r:embed="rId3"/>
            <a:stretch>
              <a:fillRect/>
            </a:stretch>
          </a:blipFill>
        </p:spPr>
        <p:txBody>
          <a:bodyPr/>
          <a:lstStyle/>
          <a:p>
            <a:endParaRPr lang="en-US"/>
          </a:p>
        </p:txBody>
      </p:sp>
      <p:grpSp>
        <p:nvGrpSpPr>
          <p:cNvPr id="8" name="Group 8"/>
          <p:cNvGrpSpPr/>
          <p:nvPr/>
        </p:nvGrpSpPr>
        <p:grpSpPr>
          <a:xfrm>
            <a:off x="824365" y="1930837"/>
            <a:ext cx="16714170" cy="7627447"/>
            <a:chOff x="0" y="0"/>
            <a:chExt cx="4402086" cy="2008875"/>
          </a:xfrm>
        </p:grpSpPr>
        <p:sp>
          <p:nvSpPr>
            <p:cNvPr id="9" name="Freeform 9"/>
            <p:cNvSpPr/>
            <p:nvPr/>
          </p:nvSpPr>
          <p:spPr>
            <a:xfrm>
              <a:off x="0" y="0"/>
              <a:ext cx="4402086" cy="2008875"/>
            </a:xfrm>
            <a:custGeom>
              <a:avLst/>
              <a:gdLst/>
              <a:ahLst/>
              <a:cxnLst/>
              <a:rect l="l" t="t" r="r" b="b"/>
              <a:pathLst>
                <a:path w="4402086" h="2008875">
                  <a:moveTo>
                    <a:pt x="15285" y="0"/>
                  </a:moveTo>
                  <a:lnTo>
                    <a:pt x="4386800" y="0"/>
                  </a:lnTo>
                  <a:cubicBezTo>
                    <a:pt x="4390854" y="0"/>
                    <a:pt x="4394742" y="1610"/>
                    <a:pt x="4397609" y="4477"/>
                  </a:cubicBezTo>
                  <a:cubicBezTo>
                    <a:pt x="4400476" y="7344"/>
                    <a:pt x="4402086" y="11231"/>
                    <a:pt x="4402086" y="15285"/>
                  </a:cubicBezTo>
                  <a:lnTo>
                    <a:pt x="4402086" y="1993589"/>
                  </a:lnTo>
                  <a:cubicBezTo>
                    <a:pt x="4402086" y="1997643"/>
                    <a:pt x="4400476" y="2001531"/>
                    <a:pt x="4397609" y="2004398"/>
                  </a:cubicBezTo>
                  <a:cubicBezTo>
                    <a:pt x="4394742" y="2007264"/>
                    <a:pt x="4390854" y="2008875"/>
                    <a:pt x="4386800" y="2008875"/>
                  </a:cubicBezTo>
                  <a:lnTo>
                    <a:pt x="15285" y="2008875"/>
                  </a:lnTo>
                  <a:cubicBezTo>
                    <a:pt x="11231" y="2008875"/>
                    <a:pt x="7344" y="2007264"/>
                    <a:pt x="4477" y="2004398"/>
                  </a:cubicBezTo>
                  <a:cubicBezTo>
                    <a:pt x="1610" y="2001531"/>
                    <a:pt x="0" y="1997643"/>
                    <a:pt x="0" y="1993589"/>
                  </a:cubicBezTo>
                  <a:lnTo>
                    <a:pt x="0" y="15285"/>
                  </a:lnTo>
                  <a:cubicBezTo>
                    <a:pt x="0" y="11231"/>
                    <a:pt x="1610" y="7344"/>
                    <a:pt x="4477" y="4477"/>
                  </a:cubicBezTo>
                  <a:cubicBezTo>
                    <a:pt x="7344" y="1610"/>
                    <a:pt x="11231" y="0"/>
                    <a:pt x="15285" y="0"/>
                  </a:cubicBezTo>
                  <a:close/>
                </a:path>
              </a:pathLst>
            </a:custGeom>
            <a:solidFill>
              <a:srgbClr val="000000">
                <a:alpha val="0"/>
              </a:srgbClr>
            </a:solidFill>
            <a:ln w="200025" cap="rnd">
              <a:gradFill>
                <a:gsLst>
                  <a:gs pos="0">
                    <a:srgbClr val="7800FF">
                      <a:alpha val="100000"/>
                    </a:srgbClr>
                  </a:gs>
                  <a:gs pos="50000">
                    <a:srgbClr val="FF00ED">
                      <a:alpha val="100000"/>
                    </a:srgbClr>
                  </a:gs>
                  <a:gs pos="100000">
                    <a:srgbClr val="00F7FF">
                      <a:alpha val="100000"/>
                    </a:srgbClr>
                  </a:gs>
                </a:gsLst>
                <a:path path="circle">
                  <a:fillToRect r="100000" b="100000"/>
                </a:path>
                <a:tileRect l="-100000" t="-100000"/>
              </a:gradFill>
              <a:prstDash val="solid"/>
              <a:round/>
            </a:ln>
          </p:spPr>
          <p:txBody>
            <a:bodyPr/>
            <a:lstStyle/>
            <a:p>
              <a:endParaRPr lang="en-US"/>
            </a:p>
          </p:txBody>
        </p:sp>
        <p:sp>
          <p:nvSpPr>
            <p:cNvPr id="10" name="TextBox 10"/>
            <p:cNvSpPr txBox="1"/>
            <p:nvPr/>
          </p:nvSpPr>
          <p:spPr>
            <a:xfrm>
              <a:off x="0" y="-47625"/>
              <a:ext cx="4402086" cy="2056500"/>
            </a:xfrm>
            <a:prstGeom prst="rect">
              <a:avLst/>
            </a:prstGeom>
          </p:spPr>
          <p:txBody>
            <a:bodyPr lIns="50800" tIns="50800" rIns="50800" bIns="50800" rtlCol="0" anchor="ctr"/>
            <a:lstStyle/>
            <a:p>
              <a:pPr algn="ctr">
                <a:lnSpc>
                  <a:spcPts val="3468"/>
                </a:lnSpc>
              </a:pPr>
              <a:endParaRPr/>
            </a:p>
          </p:txBody>
        </p:sp>
      </p:grpSp>
      <p:sp>
        <p:nvSpPr>
          <p:cNvPr id="13" name="TextBox 13"/>
          <p:cNvSpPr txBox="1"/>
          <p:nvPr/>
        </p:nvSpPr>
        <p:spPr>
          <a:xfrm>
            <a:off x="3940749" y="6493533"/>
            <a:ext cx="10406501" cy="1470660"/>
          </a:xfrm>
          <a:prstGeom prst="rect">
            <a:avLst/>
          </a:prstGeom>
        </p:spPr>
        <p:txBody>
          <a:bodyPr lIns="0" tIns="0" rIns="0" bIns="0" rtlCol="0" anchor="t">
            <a:spAutoFit/>
          </a:bodyPr>
          <a:lstStyle/>
          <a:p>
            <a:pPr algn="ctr">
              <a:lnSpc>
                <a:spcPts val="2940"/>
              </a:lnSpc>
            </a:pPr>
            <a:r>
              <a:rPr lang="en-US" sz="2100">
                <a:solidFill>
                  <a:srgbClr val="FFFFFF"/>
                </a:solidFill>
                <a:latin typeface="Montserrat"/>
                <a:ea typeface="Montserrat"/>
                <a:cs typeface="Montserrat"/>
                <a:sym typeface="Montserrat"/>
              </a:rPr>
              <a:t>Effective cyber security relies on strong practices such as regular software updates, firewalls, encryption, and secure passwords. These measures help prevent unauthorized access and protect sensitive information. Educating users on cyber hygiene is also critical in reducing vulnerabilities.</a:t>
            </a:r>
          </a:p>
        </p:txBody>
      </p:sp>
      <p:sp>
        <p:nvSpPr>
          <p:cNvPr id="14" name="TextBox 14"/>
          <p:cNvSpPr txBox="1"/>
          <p:nvPr/>
        </p:nvSpPr>
        <p:spPr>
          <a:xfrm>
            <a:off x="3336618" y="3224850"/>
            <a:ext cx="11614763" cy="2920418"/>
          </a:xfrm>
          <a:prstGeom prst="rect">
            <a:avLst/>
          </a:prstGeom>
        </p:spPr>
        <p:txBody>
          <a:bodyPr lIns="0" tIns="0" rIns="0" bIns="0" rtlCol="0" anchor="t">
            <a:spAutoFit/>
          </a:bodyPr>
          <a:lstStyle/>
          <a:p>
            <a:pPr algn="ctr">
              <a:lnSpc>
                <a:spcPts val="11342"/>
              </a:lnSpc>
            </a:pPr>
            <a:r>
              <a:rPr lang="en-US" sz="10802" spc="-550" dirty="0">
                <a:solidFill>
                  <a:srgbClr val="FFFFFF"/>
                </a:solidFill>
                <a:latin typeface="Open Sauce Light"/>
                <a:ea typeface="Open Sauce Light"/>
                <a:cs typeface="Open Sauce Light"/>
                <a:sym typeface="Open Sauce Light"/>
              </a:rPr>
              <a:t>Building a Strong Defense</a:t>
            </a:r>
          </a:p>
        </p:txBody>
      </p:sp>
      <p:sp>
        <p:nvSpPr>
          <p:cNvPr id="15" name="TextBox 7">
            <a:extLst>
              <a:ext uri="{FF2B5EF4-FFF2-40B4-BE49-F238E27FC236}">
                <a16:creationId xmlns:a16="http://schemas.microsoft.com/office/drawing/2014/main" id="{79F9E432-FE7C-77A7-F96B-F956C7080C2C}"/>
              </a:ext>
            </a:extLst>
          </p:cNvPr>
          <p:cNvSpPr txBox="1"/>
          <p:nvPr/>
        </p:nvSpPr>
        <p:spPr>
          <a:xfrm>
            <a:off x="1461858" y="707368"/>
            <a:ext cx="3234783" cy="418703"/>
          </a:xfrm>
          <a:prstGeom prst="rect">
            <a:avLst/>
          </a:prstGeom>
        </p:spPr>
        <p:txBody>
          <a:bodyPr lIns="0" tIns="0" rIns="0" bIns="0" rtlCol="0" anchor="t">
            <a:spAutoFit/>
          </a:bodyPr>
          <a:lstStyle/>
          <a:p>
            <a:pPr>
              <a:lnSpc>
                <a:spcPts val="3468"/>
              </a:lnSpc>
            </a:pPr>
            <a:r>
              <a:rPr lang="en-US" sz="2477" b="1" dirty="0">
                <a:solidFill>
                  <a:srgbClr val="FFFFFF"/>
                </a:solidFill>
                <a:latin typeface="Montserrat Bold"/>
                <a:ea typeface="Montserrat Bold"/>
                <a:cs typeface="Montserrat Bold"/>
                <a:sym typeface="Montserrat Bold"/>
              </a:rPr>
              <a:t>OWASP Sofia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0A3D"/>
        </a:solidFill>
        <a:effectLst/>
      </p:bgPr>
    </p:bg>
    <p:spTree>
      <p:nvGrpSpPr>
        <p:cNvPr id="1" name=""/>
        <p:cNvGrpSpPr/>
        <p:nvPr/>
      </p:nvGrpSpPr>
      <p:grpSpPr>
        <a:xfrm>
          <a:off x="0" y="0"/>
          <a:ext cx="0" cy="0"/>
          <a:chOff x="0" y="0"/>
          <a:chExt cx="0" cy="0"/>
        </a:xfrm>
      </p:grpSpPr>
      <p:pic>
        <p:nvPicPr>
          <p:cNvPr id="2" name="Picture 1" descr="A bug in a circle with text in it&#10;&#10;AI-generated content may be incorrect.">
            <a:extLst>
              <a:ext uri="{FF2B5EF4-FFF2-40B4-BE49-F238E27FC236}">
                <a16:creationId xmlns:a16="http://schemas.microsoft.com/office/drawing/2014/main" id="{7DFAFE08-18F4-3996-26E2-A9C1360DBA4F}"/>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
        <p:nvSpPr>
          <p:cNvPr id="8" name="Freeform 8"/>
          <p:cNvSpPr/>
          <p:nvPr/>
        </p:nvSpPr>
        <p:spPr>
          <a:xfrm rot="-4459759">
            <a:off x="6388784" y="318458"/>
            <a:ext cx="9833745" cy="11049152"/>
          </a:xfrm>
          <a:custGeom>
            <a:avLst/>
            <a:gdLst/>
            <a:ahLst/>
            <a:cxnLst/>
            <a:rect l="l" t="t" r="r" b="b"/>
            <a:pathLst>
              <a:path w="9833745" h="11049152">
                <a:moveTo>
                  <a:pt x="0" y="0"/>
                </a:moveTo>
                <a:lnTo>
                  <a:pt x="9833745" y="0"/>
                </a:lnTo>
                <a:lnTo>
                  <a:pt x="9833745" y="11049152"/>
                </a:lnTo>
                <a:lnTo>
                  <a:pt x="0" y="11049152"/>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1393435" y="3537547"/>
            <a:ext cx="7826765" cy="1842135"/>
          </a:xfrm>
          <a:prstGeom prst="rect">
            <a:avLst/>
          </a:prstGeom>
        </p:spPr>
        <p:txBody>
          <a:bodyPr lIns="0" tIns="0" rIns="0" bIns="0" rtlCol="0" anchor="t">
            <a:spAutoFit/>
          </a:bodyPr>
          <a:lstStyle/>
          <a:p>
            <a:pPr algn="just">
              <a:lnSpc>
                <a:spcPts val="2940"/>
              </a:lnSpc>
            </a:pPr>
            <a:r>
              <a:rPr lang="en-US" sz="2100">
                <a:solidFill>
                  <a:srgbClr val="FFFFFF"/>
                </a:solidFill>
                <a:latin typeface="Montserrat"/>
                <a:ea typeface="Montserrat"/>
                <a:cs typeface="Montserrat"/>
                <a:sym typeface="Montserrat"/>
              </a:rPr>
              <a:t>Encryption is a process that transforms data into a coded format, making it unreadable to unauthorized users. By encrypting sensitive information, organizations can protect data both in transit and at rest, ensuring that only authorized parties can access it.</a:t>
            </a:r>
          </a:p>
        </p:txBody>
      </p:sp>
      <p:sp>
        <p:nvSpPr>
          <p:cNvPr id="10" name="TextBox 10"/>
          <p:cNvSpPr txBox="1"/>
          <p:nvPr/>
        </p:nvSpPr>
        <p:spPr>
          <a:xfrm>
            <a:off x="10430442" y="6278043"/>
            <a:ext cx="6282299" cy="2799318"/>
          </a:xfrm>
          <a:prstGeom prst="rect">
            <a:avLst/>
          </a:prstGeom>
        </p:spPr>
        <p:txBody>
          <a:bodyPr lIns="0" tIns="0" rIns="0" bIns="0" rtlCol="0" anchor="t">
            <a:spAutoFit/>
          </a:bodyPr>
          <a:lstStyle/>
          <a:p>
            <a:pPr algn="just">
              <a:lnSpc>
                <a:spcPts val="7293"/>
              </a:lnSpc>
            </a:pPr>
            <a:r>
              <a:rPr lang="en-US" sz="6945" spc="-354">
                <a:solidFill>
                  <a:srgbClr val="FFFFFF"/>
                </a:solidFill>
                <a:latin typeface="Open Sauce Light"/>
                <a:ea typeface="Open Sauce Light"/>
                <a:cs typeface="Open Sauce Light"/>
                <a:sym typeface="Open Sauce Light"/>
              </a:rPr>
              <a:t>Role of Encryption in Cyber Security</a:t>
            </a:r>
          </a:p>
        </p:txBody>
      </p:sp>
      <p:sp>
        <p:nvSpPr>
          <p:cNvPr id="11" name="TextBox 11"/>
          <p:cNvSpPr txBox="1"/>
          <p:nvPr/>
        </p:nvSpPr>
        <p:spPr>
          <a:xfrm>
            <a:off x="1393435" y="2418358"/>
            <a:ext cx="6129633" cy="860345"/>
          </a:xfrm>
          <a:prstGeom prst="rect">
            <a:avLst/>
          </a:prstGeom>
        </p:spPr>
        <p:txBody>
          <a:bodyPr lIns="0" tIns="0" rIns="0" bIns="0" rtlCol="0" anchor="t">
            <a:spAutoFit/>
          </a:bodyPr>
          <a:lstStyle/>
          <a:p>
            <a:pPr algn="just">
              <a:lnSpc>
                <a:spcPts val="3320"/>
              </a:lnSpc>
            </a:pPr>
            <a:r>
              <a:rPr lang="en-US" sz="3162" b="1" spc="-161">
                <a:solidFill>
                  <a:srgbClr val="FFFFFF"/>
                </a:solidFill>
                <a:latin typeface="Open Sauce Bold"/>
                <a:ea typeface="Open Sauce Bold"/>
                <a:cs typeface="Open Sauce Bold"/>
                <a:sym typeface="Open Sauce Bold"/>
              </a:rPr>
              <a:t>SECURING DATA THROUGH ENCRYPTION</a:t>
            </a:r>
          </a:p>
        </p:txBody>
      </p:sp>
      <p:sp>
        <p:nvSpPr>
          <p:cNvPr id="12" name="AutoShape 12"/>
          <p:cNvSpPr/>
          <p:nvPr/>
        </p:nvSpPr>
        <p:spPr>
          <a:xfrm>
            <a:off x="1393435" y="9058310"/>
            <a:ext cx="2195874" cy="0"/>
          </a:xfrm>
          <a:prstGeom prst="line">
            <a:avLst/>
          </a:prstGeom>
          <a:ln w="38100" cap="flat">
            <a:solidFill>
              <a:srgbClr val="FFFFFF"/>
            </a:solidFill>
            <a:prstDash val="solid"/>
            <a:headEnd type="none" w="sm" len="sm"/>
            <a:tailEnd type="none" w="sm" len="sm"/>
          </a:ln>
        </p:spPr>
        <p:txBody>
          <a:bodyPr/>
          <a:lstStyle/>
          <a:p>
            <a:endParaRPr lang="en-US"/>
          </a:p>
        </p:txBody>
      </p:sp>
      <p:sp>
        <p:nvSpPr>
          <p:cNvPr id="13" name="TextBox 13"/>
          <p:cNvSpPr txBox="1"/>
          <p:nvPr/>
        </p:nvSpPr>
        <p:spPr>
          <a:xfrm>
            <a:off x="10367407" y="2408833"/>
            <a:ext cx="6345335" cy="386000"/>
          </a:xfrm>
          <a:prstGeom prst="rect">
            <a:avLst/>
          </a:prstGeom>
        </p:spPr>
        <p:txBody>
          <a:bodyPr lIns="0" tIns="0" rIns="0" bIns="0" rtlCol="0" anchor="t">
            <a:spAutoFit/>
          </a:bodyPr>
          <a:lstStyle/>
          <a:p>
            <a:pPr algn="r">
              <a:lnSpc>
                <a:spcPts val="2900"/>
              </a:lnSpc>
            </a:pPr>
            <a:r>
              <a:rPr lang="en-US" sz="2762" b="1" spc="839">
                <a:solidFill>
                  <a:srgbClr val="FFFFFF"/>
                </a:solidFill>
                <a:latin typeface="Open Sauce Bold"/>
                <a:ea typeface="Open Sauce Bold"/>
                <a:cs typeface="Open Sauce Bold"/>
                <a:sym typeface="Open Sauce Bold"/>
              </a:rPr>
              <a:t>CYBER SECURITY</a:t>
            </a:r>
          </a:p>
        </p:txBody>
      </p:sp>
      <p:sp>
        <p:nvSpPr>
          <p:cNvPr id="14" name="TextBox 7">
            <a:extLst>
              <a:ext uri="{FF2B5EF4-FFF2-40B4-BE49-F238E27FC236}">
                <a16:creationId xmlns:a16="http://schemas.microsoft.com/office/drawing/2014/main" id="{8C90A856-0DFD-843C-8372-F2F52EF96A5E}"/>
              </a:ext>
            </a:extLst>
          </p:cNvPr>
          <p:cNvSpPr txBox="1"/>
          <p:nvPr/>
        </p:nvSpPr>
        <p:spPr>
          <a:xfrm>
            <a:off x="1461858" y="707368"/>
            <a:ext cx="3234783" cy="418703"/>
          </a:xfrm>
          <a:prstGeom prst="rect">
            <a:avLst/>
          </a:prstGeom>
        </p:spPr>
        <p:txBody>
          <a:bodyPr lIns="0" tIns="0" rIns="0" bIns="0" rtlCol="0" anchor="t">
            <a:spAutoFit/>
          </a:bodyPr>
          <a:lstStyle/>
          <a:p>
            <a:pPr>
              <a:lnSpc>
                <a:spcPts val="3468"/>
              </a:lnSpc>
            </a:pPr>
            <a:r>
              <a:rPr lang="en-US" sz="2477" b="1" dirty="0">
                <a:solidFill>
                  <a:srgbClr val="FFFFFF"/>
                </a:solidFill>
                <a:latin typeface="Montserrat Bold"/>
                <a:ea typeface="Montserrat Bold"/>
                <a:cs typeface="Montserrat Bold"/>
                <a:sym typeface="Montserrat Bold"/>
              </a:rPr>
              <a:t>OWASP Sofia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0A3D"/>
        </a:solidFill>
        <a:effectLst/>
      </p:bgPr>
    </p:bg>
    <p:spTree>
      <p:nvGrpSpPr>
        <p:cNvPr id="1" name=""/>
        <p:cNvGrpSpPr/>
        <p:nvPr/>
      </p:nvGrpSpPr>
      <p:grpSpPr>
        <a:xfrm>
          <a:off x="0" y="0"/>
          <a:ext cx="0" cy="0"/>
          <a:chOff x="0" y="0"/>
          <a:chExt cx="0" cy="0"/>
        </a:xfrm>
      </p:grpSpPr>
      <p:pic>
        <p:nvPicPr>
          <p:cNvPr id="3" name="Picture 2" descr="A bug in a circle with text in it&#10;&#10;AI-generated content may be incorrect.">
            <a:extLst>
              <a:ext uri="{FF2B5EF4-FFF2-40B4-BE49-F238E27FC236}">
                <a16:creationId xmlns:a16="http://schemas.microsoft.com/office/drawing/2014/main" id="{15AFB5EB-A911-4EBA-B9FE-C4291F006741}"/>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
        <p:nvSpPr>
          <p:cNvPr id="2" name="Freeform 2"/>
          <p:cNvSpPr/>
          <p:nvPr/>
        </p:nvSpPr>
        <p:spPr>
          <a:xfrm rot="6188040">
            <a:off x="10704073" y="-2239622"/>
            <a:ext cx="9706985" cy="10906725"/>
          </a:xfrm>
          <a:custGeom>
            <a:avLst/>
            <a:gdLst/>
            <a:ahLst/>
            <a:cxnLst/>
            <a:rect l="l" t="t" r="r" b="b"/>
            <a:pathLst>
              <a:path w="9706985" h="10906725">
                <a:moveTo>
                  <a:pt x="0" y="0"/>
                </a:moveTo>
                <a:lnTo>
                  <a:pt x="9706985" y="0"/>
                </a:lnTo>
                <a:lnTo>
                  <a:pt x="9706985" y="10906725"/>
                </a:lnTo>
                <a:lnTo>
                  <a:pt x="0" y="10906725"/>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1502663" y="2315296"/>
            <a:ext cx="2811752" cy="2889282"/>
            <a:chOff x="0" y="0"/>
            <a:chExt cx="1040427" cy="1069115"/>
          </a:xfrm>
        </p:grpSpPr>
        <p:sp>
          <p:nvSpPr>
            <p:cNvPr id="8" name="Freeform 8"/>
            <p:cNvSpPr/>
            <p:nvPr/>
          </p:nvSpPr>
          <p:spPr>
            <a:xfrm>
              <a:off x="0" y="0"/>
              <a:ext cx="1040427" cy="1069115"/>
            </a:xfrm>
            <a:custGeom>
              <a:avLst/>
              <a:gdLst/>
              <a:ahLst/>
              <a:cxnLst/>
              <a:rect l="l" t="t" r="r" b="b"/>
              <a:pathLst>
                <a:path w="1040427" h="1069115">
                  <a:moveTo>
                    <a:pt x="0" y="0"/>
                  </a:moveTo>
                  <a:lnTo>
                    <a:pt x="1040427" y="0"/>
                  </a:lnTo>
                  <a:lnTo>
                    <a:pt x="1040427" y="1069115"/>
                  </a:lnTo>
                  <a:lnTo>
                    <a:pt x="0" y="1069115"/>
                  </a:lnTo>
                  <a:close/>
                </a:path>
              </a:pathLst>
            </a:custGeom>
            <a:blipFill>
              <a:blip r:embed="rId4"/>
              <a:stretch>
                <a:fillRect l="-27116" r="-27116"/>
              </a:stretch>
            </a:blipFill>
          </p:spPr>
          <p:txBody>
            <a:bodyPr/>
            <a:lstStyle/>
            <a:p>
              <a:endParaRPr lang="en-US"/>
            </a:p>
          </p:txBody>
        </p:sp>
      </p:grpSp>
      <p:grpSp>
        <p:nvGrpSpPr>
          <p:cNvPr id="9" name="Group 9"/>
          <p:cNvGrpSpPr/>
          <p:nvPr/>
        </p:nvGrpSpPr>
        <p:grpSpPr>
          <a:xfrm>
            <a:off x="4983798" y="2315296"/>
            <a:ext cx="2811752" cy="2889282"/>
            <a:chOff x="0" y="0"/>
            <a:chExt cx="1040427" cy="1069115"/>
          </a:xfrm>
        </p:grpSpPr>
        <p:sp>
          <p:nvSpPr>
            <p:cNvPr id="10" name="Freeform 10"/>
            <p:cNvSpPr/>
            <p:nvPr/>
          </p:nvSpPr>
          <p:spPr>
            <a:xfrm>
              <a:off x="0" y="0"/>
              <a:ext cx="1040427" cy="1069115"/>
            </a:xfrm>
            <a:custGeom>
              <a:avLst/>
              <a:gdLst/>
              <a:ahLst/>
              <a:cxnLst/>
              <a:rect l="l" t="t" r="r" b="b"/>
              <a:pathLst>
                <a:path w="1040427" h="1069115">
                  <a:moveTo>
                    <a:pt x="0" y="0"/>
                  </a:moveTo>
                  <a:lnTo>
                    <a:pt x="1040427" y="0"/>
                  </a:lnTo>
                  <a:lnTo>
                    <a:pt x="1040427" y="1069115"/>
                  </a:lnTo>
                  <a:lnTo>
                    <a:pt x="0" y="1069115"/>
                  </a:lnTo>
                  <a:close/>
                </a:path>
              </a:pathLst>
            </a:custGeom>
            <a:blipFill>
              <a:blip r:embed="rId5"/>
              <a:stretch>
                <a:fillRect l="-27116" r="-27116"/>
              </a:stretch>
            </a:blipFill>
          </p:spPr>
          <p:txBody>
            <a:bodyPr/>
            <a:lstStyle/>
            <a:p>
              <a:endParaRPr lang="en-US"/>
            </a:p>
          </p:txBody>
        </p:sp>
      </p:grpSp>
      <p:grpSp>
        <p:nvGrpSpPr>
          <p:cNvPr id="11" name="Group 11"/>
          <p:cNvGrpSpPr/>
          <p:nvPr/>
        </p:nvGrpSpPr>
        <p:grpSpPr>
          <a:xfrm>
            <a:off x="4983798" y="2315296"/>
            <a:ext cx="2811752" cy="2889282"/>
            <a:chOff x="0" y="0"/>
            <a:chExt cx="740544" cy="760963"/>
          </a:xfrm>
        </p:grpSpPr>
        <p:sp>
          <p:nvSpPr>
            <p:cNvPr id="12" name="Freeform 12"/>
            <p:cNvSpPr/>
            <p:nvPr/>
          </p:nvSpPr>
          <p:spPr>
            <a:xfrm>
              <a:off x="0" y="0"/>
              <a:ext cx="740544" cy="760963"/>
            </a:xfrm>
            <a:custGeom>
              <a:avLst/>
              <a:gdLst/>
              <a:ahLst/>
              <a:cxnLst/>
              <a:rect l="l" t="t" r="r" b="b"/>
              <a:pathLst>
                <a:path w="740544" h="760963">
                  <a:moveTo>
                    <a:pt x="0" y="0"/>
                  </a:moveTo>
                  <a:lnTo>
                    <a:pt x="740544" y="0"/>
                  </a:lnTo>
                  <a:lnTo>
                    <a:pt x="740544" y="760963"/>
                  </a:lnTo>
                  <a:lnTo>
                    <a:pt x="0" y="760963"/>
                  </a:lnTo>
                  <a:close/>
                </a:path>
              </a:pathLst>
            </a:custGeom>
            <a:gradFill rotWithShape="1">
              <a:gsLst>
                <a:gs pos="0">
                  <a:srgbClr val="7800FF">
                    <a:alpha val="100000"/>
                  </a:srgbClr>
                </a:gs>
                <a:gs pos="50000">
                  <a:srgbClr val="FF00ED">
                    <a:alpha val="31000"/>
                  </a:srgbClr>
                </a:gs>
                <a:gs pos="100000">
                  <a:srgbClr val="00F7FF">
                    <a:alpha val="15500"/>
                  </a:srgbClr>
                </a:gs>
              </a:gsLst>
              <a:lin ang="5400000"/>
            </a:gradFill>
          </p:spPr>
          <p:txBody>
            <a:bodyPr/>
            <a:lstStyle/>
            <a:p>
              <a:endParaRPr lang="en-US"/>
            </a:p>
          </p:txBody>
        </p:sp>
        <p:sp>
          <p:nvSpPr>
            <p:cNvPr id="13" name="TextBox 13"/>
            <p:cNvSpPr txBox="1"/>
            <p:nvPr/>
          </p:nvSpPr>
          <p:spPr>
            <a:xfrm>
              <a:off x="0" y="-47625"/>
              <a:ext cx="740544" cy="808588"/>
            </a:xfrm>
            <a:prstGeom prst="rect">
              <a:avLst/>
            </a:prstGeom>
          </p:spPr>
          <p:txBody>
            <a:bodyPr lIns="50800" tIns="50800" rIns="50800" bIns="50800" rtlCol="0" anchor="ctr"/>
            <a:lstStyle/>
            <a:p>
              <a:pPr algn="ctr">
                <a:lnSpc>
                  <a:spcPts val="3468"/>
                </a:lnSpc>
              </a:pPr>
              <a:endParaRPr/>
            </a:p>
          </p:txBody>
        </p:sp>
      </p:grpSp>
      <p:grpSp>
        <p:nvGrpSpPr>
          <p:cNvPr id="14" name="Group 14"/>
          <p:cNvGrpSpPr/>
          <p:nvPr/>
        </p:nvGrpSpPr>
        <p:grpSpPr>
          <a:xfrm>
            <a:off x="1502663" y="2254218"/>
            <a:ext cx="2811752" cy="2889282"/>
            <a:chOff x="0" y="0"/>
            <a:chExt cx="740544" cy="760963"/>
          </a:xfrm>
        </p:grpSpPr>
        <p:sp>
          <p:nvSpPr>
            <p:cNvPr id="15" name="Freeform 15"/>
            <p:cNvSpPr/>
            <p:nvPr/>
          </p:nvSpPr>
          <p:spPr>
            <a:xfrm>
              <a:off x="0" y="0"/>
              <a:ext cx="740544" cy="760963"/>
            </a:xfrm>
            <a:custGeom>
              <a:avLst/>
              <a:gdLst/>
              <a:ahLst/>
              <a:cxnLst/>
              <a:rect l="l" t="t" r="r" b="b"/>
              <a:pathLst>
                <a:path w="740544" h="760963">
                  <a:moveTo>
                    <a:pt x="0" y="0"/>
                  </a:moveTo>
                  <a:lnTo>
                    <a:pt x="740544" y="0"/>
                  </a:lnTo>
                  <a:lnTo>
                    <a:pt x="740544" y="760963"/>
                  </a:lnTo>
                  <a:lnTo>
                    <a:pt x="0" y="760963"/>
                  </a:lnTo>
                  <a:close/>
                </a:path>
              </a:pathLst>
            </a:custGeom>
            <a:gradFill rotWithShape="1">
              <a:gsLst>
                <a:gs pos="0">
                  <a:srgbClr val="7800FF">
                    <a:alpha val="100000"/>
                  </a:srgbClr>
                </a:gs>
                <a:gs pos="50000">
                  <a:srgbClr val="FF00ED">
                    <a:alpha val="31000"/>
                  </a:srgbClr>
                </a:gs>
                <a:gs pos="100000">
                  <a:srgbClr val="00F7FF">
                    <a:alpha val="15500"/>
                  </a:srgbClr>
                </a:gs>
              </a:gsLst>
              <a:lin ang="5400000"/>
            </a:gradFill>
          </p:spPr>
          <p:txBody>
            <a:bodyPr/>
            <a:lstStyle/>
            <a:p>
              <a:endParaRPr lang="en-US"/>
            </a:p>
          </p:txBody>
        </p:sp>
        <p:sp>
          <p:nvSpPr>
            <p:cNvPr id="16" name="TextBox 16"/>
            <p:cNvSpPr txBox="1"/>
            <p:nvPr/>
          </p:nvSpPr>
          <p:spPr>
            <a:xfrm>
              <a:off x="0" y="-47625"/>
              <a:ext cx="740544" cy="808588"/>
            </a:xfrm>
            <a:prstGeom prst="rect">
              <a:avLst/>
            </a:prstGeom>
          </p:spPr>
          <p:txBody>
            <a:bodyPr lIns="50800" tIns="50800" rIns="50800" bIns="50800" rtlCol="0" anchor="ctr"/>
            <a:lstStyle/>
            <a:p>
              <a:pPr algn="ctr">
                <a:lnSpc>
                  <a:spcPts val="3468"/>
                </a:lnSpc>
              </a:pPr>
              <a:endParaRPr/>
            </a:p>
          </p:txBody>
        </p:sp>
      </p:grpSp>
      <p:sp>
        <p:nvSpPr>
          <p:cNvPr id="19" name="TextBox 19"/>
          <p:cNvSpPr txBox="1"/>
          <p:nvPr/>
        </p:nvSpPr>
        <p:spPr>
          <a:xfrm>
            <a:off x="10655703" y="2353396"/>
            <a:ext cx="6129633" cy="860345"/>
          </a:xfrm>
          <a:prstGeom prst="rect">
            <a:avLst/>
          </a:prstGeom>
        </p:spPr>
        <p:txBody>
          <a:bodyPr lIns="0" tIns="0" rIns="0" bIns="0" rtlCol="0" anchor="t">
            <a:spAutoFit/>
          </a:bodyPr>
          <a:lstStyle/>
          <a:p>
            <a:pPr algn="just">
              <a:lnSpc>
                <a:spcPts val="3320"/>
              </a:lnSpc>
            </a:pPr>
            <a:r>
              <a:rPr lang="en-US" sz="3162" b="1" spc="-161">
                <a:solidFill>
                  <a:srgbClr val="FFFFFF"/>
                </a:solidFill>
                <a:latin typeface="Open Sauce Bold"/>
                <a:ea typeface="Open Sauce Bold"/>
                <a:cs typeface="Open Sauce Bold"/>
                <a:sym typeface="Open Sauce Bold"/>
              </a:rPr>
              <a:t>SAFEGUARDING DIGITAL CONNECTIONS</a:t>
            </a:r>
          </a:p>
        </p:txBody>
      </p:sp>
      <p:sp>
        <p:nvSpPr>
          <p:cNvPr id="20" name="TextBox 20"/>
          <p:cNvSpPr txBox="1"/>
          <p:nvPr/>
        </p:nvSpPr>
        <p:spPr>
          <a:xfrm>
            <a:off x="10655703" y="6174260"/>
            <a:ext cx="6129633" cy="2585085"/>
          </a:xfrm>
          <a:prstGeom prst="rect">
            <a:avLst/>
          </a:prstGeom>
        </p:spPr>
        <p:txBody>
          <a:bodyPr lIns="0" tIns="0" rIns="0" bIns="0" rtlCol="0" anchor="t">
            <a:spAutoFit/>
          </a:bodyPr>
          <a:lstStyle/>
          <a:p>
            <a:pPr algn="just">
              <a:lnSpc>
                <a:spcPts val="2940"/>
              </a:lnSpc>
            </a:pPr>
            <a:r>
              <a:rPr lang="en-US" sz="2100">
                <a:solidFill>
                  <a:srgbClr val="FFFFFF"/>
                </a:solidFill>
                <a:latin typeface="Montserrat"/>
                <a:ea typeface="Montserrat"/>
                <a:cs typeface="Montserrat"/>
                <a:sym typeface="Montserrat"/>
              </a:rPr>
              <a:t>Network security involves protecting data as it flows across networks, preventing unauthorized access, misuse, or modification. Key practices include using firewalls, VPNs, and secure Wi-Fi networks, which help create a safer environment for both organizations and individuals.</a:t>
            </a:r>
          </a:p>
        </p:txBody>
      </p:sp>
      <p:sp>
        <p:nvSpPr>
          <p:cNvPr id="21" name="TextBox 21"/>
          <p:cNvSpPr txBox="1"/>
          <p:nvPr/>
        </p:nvSpPr>
        <p:spPr>
          <a:xfrm>
            <a:off x="1502663" y="6138581"/>
            <a:ext cx="6282299" cy="2799318"/>
          </a:xfrm>
          <a:prstGeom prst="rect">
            <a:avLst/>
          </a:prstGeom>
        </p:spPr>
        <p:txBody>
          <a:bodyPr lIns="0" tIns="0" rIns="0" bIns="0" rtlCol="0" anchor="t">
            <a:spAutoFit/>
          </a:bodyPr>
          <a:lstStyle/>
          <a:p>
            <a:pPr algn="just">
              <a:lnSpc>
                <a:spcPts val="7293"/>
              </a:lnSpc>
            </a:pPr>
            <a:r>
              <a:rPr lang="en-US" sz="6945" spc="-354">
                <a:solidFill>
                  <a:srgbClr val="FFFFFF"/>
                </a:solidFill>
                <a:latin typeface="Open Sauce Light"/>
                <a:ea typeface="Open Sauce Light"/>
                <a:cs typeface="Open Sauce Light"/>
                <a:sym typeface="Open Sauce Light"/>
              </a:rPr>
              <a:t>Importance of Network Security</a:t>
            </a:r>
          </a:p>
        </p:txBody>
      </p:sp>
      <p:sp>
        <p:nvSpPr>
          <p:cNvPr id="22" name="TextBox 7">
            <a:extLst>
              <a:ext uri="{FF2B5EF4-FFF2-40B4-BE49-F238E27FC236}">
                <a16:creationId xmlns:a16="http://schemas.microsoft.com/office/drawing/2014/main" id="{F2D6C0E7-C69F-7E84-9411-7786E3E8B5F3}"/>
              </a:ext>
            </a:extLst>
          </p:cNvPr>
          <p:cNvSpPr txBox="1"/>
          <p:nvPr/>
        </p:nvSpPr>
        <p:spPr>
          <a:xfrm>
            <a:off x="1461858" y="707368"/>
            <a:ext cx="3234783" cy="418703"/>
          </a:xfrm>
          <a:prstGeom prst="rect">
            <a:avLst/>
          </a:prstGeom>
        </p:spPr>
        <p:txBody>
          <a:bodyPr lIns="0" tIns="0" rIns="0" bIns="0" rtlCol="0" anchor="t">
            <a:spAutoFit/>
          </a:bodyPr>
          <a:lstStyle/>
          <a:p>
            <a:pPr>
              <a:lnSpc>
                <a:spcPts val="3468"/>
              </a:lnSpc>
            </a:pPr>
            <a:r>
              <a:rPr lang="en-US" sz="2477" b="1" dirty="0">
                <a:solidFill>
                  <a:srgbClr val="FFFFFF"/>
                </a:solidFill>
                <a:latin typeface="Montserrat Bold"/>
                <a:ea typeface="Montserrat Bold"/>
                <a:cs typeface="Montserrat Bold"/>
                <a:sym typeface="Montserrat Bold"/>
              </a:rPr>
              <a:t>OWASP Sofia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0A3D"/>
        </a:solidFill>
        <a:effectLst/>
      </p:bgPr>
    </p:bg>
    <p:spTree>
      <p:nvGrpSpPr>
        <p:cNvPr id="1" name=""/>
        <p:cNvGrpSpPr/>
        <p:nvPr/>
      </p:nvGrpSpPr>
      <p:grpSpPr>
        <a:xfrm>
          <a:off x="0" y="0"/>
          <a:ext cx="0" cy="0"/>
          <a:chOff x="0" y="0"/>
          <a:chExt cx="0" cy="0"/>
        </a:xfrm>
      </p:grpSpPr>
      <p:grpSp>
        <p:nvGrpSpPr>
          <p:cNvPr id="5" name="Group 5"/>
          <p:cNvGrpSpPr/>
          <p:nvPr/>
        </p:nvGrpSpPr>
        <p:grpSpPr>
          <a:xfrm>
            <a:off x="6584599" y="0"/>
            <a:ext cx="547811" cy="10287000"/>
            <a:chOff x="0" y="0"/>
            <a:chExt cx="144279" cy="2709333"/>
          </a:xfrm>
        </p:grpSpPr>
        <p:sp>
          <p:nvSpPr>
            <p:cNvPr id="6" name="Freeform 6"/>
            <p:cNvSpPr/>
            <p:nvPr/>
          </p:nvSpPr>
          <p:spPr>
            <a:xfrm>
              <a:off x="0" y="0"/>
              <a:ext cx="144279" cy="2709333"/>
            </a:xfrm>
            <a:custGeom>
              <a:avLst/>
              <a:gdLst/>
              <a:ahLst/>
              <a:cxnLst/>
              <a:rect l="l" t="t" r="r" b="b"/>
              <a:pathLst>
                <a:path w="144279" h="2709333">
                  <a:moveTo>
                    <a:pt x="0" y="0"/>
                  </a:moveTo>
                  <a:lnTo>
                    <a:pt x="144279" y="0"/>
                  </a:lnTo>
                  <a:lnTo>
                    <a:pt x="144279" y="2709333"/>
                  </a:lnTo>
                  <a:lnTo>
                    <a:pt x="0" y="2709333"/>
                  </a:lnTo>
                  <a:close/>
                </a:path>
              </a:pathLst>
            </a:custGeom>
            <a:gradFill rotWithShape="1">
              <a:gsLst>
                <a:gs pos="0">
                  <a:srgbClr val="7800FF">
                    <a:alpha val="100000"/>
                  </a:srgbClr>
                </a:gs>
                <a:gs pos="50000">
                  <a:srgbClr val="FF00ED">
                    <a:alpha val="100000"/>
                  </a:srgbClr>
                </a:gs>
                <a:gs pos="100000">
                  <a:srgbClr val="00F7FF">
                    <a:alpha val="100000"/>
                  </a:srgbClr>
                </a:gs>
              </a:gsLst>
              <a:path path="circle">
                <a:fillToRect r="100000" b="100000"/>
              </a:path>
              <a:tileRect l="-100000" t="-100000"/>
            </a:gradFill>
          </p:spPr>
          <p:txBody>
            <a:bodyPr/>
            <a:lstStyle/>
            <a:p>
              <a:endParaRPr lang="en-US"/>
            </a:p>
          </p:txBody>
        </p:sp>
        <p:sp>
          <p:nvSpPr>
            <p:cNvPr id="7" name="TextBox 7"/>
            <p:cNvSpPr txBox="1"/>
            <p:nvPr/>
          </p:nvSpPr>
          <p:spPr>
            <a:xfrm>
              <a:off x="0" y="-47625"/>
              <a:ext cx="144279" cy="2756958"/>
            </a:xfrm>
            <a:prstGeom prst="rect">
              <a:avLst/>
            </a:prstGeom>
          </p:spPr>
          <p:txBody>
            <a:bodyPr lIns="50800" tIns="50800" rIns="50800" bIns="50800" rtlCol="0" anchor="ctr"/>
            <a:lstStyle/>
            <a:p>
              <a:pPr algn="ctr">
                <a:lnSpc>
                  <a:spcPts val="3468"/>
                </a:lnSpc>
              </a:pPr>
              <a:endParaRPr/>
            </a:p>
          </p:txBody>
        </p:sp>
      </p:grpSp>
      <p:grpSp>
        <p:nvGrpSpPr>
          <p:cNvPr id="8" name="Group 8"/>
          <p:cNvGrpSpPr/>
          <p:nvPr/>
        </p:nvGrpSpPr>
        <p:grpSpPr>
          <a:xfrm>
            <a:off x="0" y="0"/>
            <a:ext cx="6715629" cy="10287000"/>
            <a:chOff x="0" y="0"/>
            <a:chExt cx="1040427" cy="1593725"/>
          </a:xfrm>
        </p:grpSpPr>
        <p:sp>
          <p:nvSpPr>
            <p:cNvPr id="9" name="Freeform 9"/>
            <p:cNvSpPr/>
            <p:nvPr/>
          </p:nvSpPr>
          <p:spPr>
            <a:xfrm>
              <a:off x="0" y="0"/>
              <a:ext cx="1040427" cy="1593725"/>
            </a:xfrm>
            <a:custGeom>
              <a:avLst/>
              <a:gdLst/>
              <a:ahLst/>
              <a:cxnLst/>
              <a:rect l="l" t="t" r="r" b="b"/>
              <a:pathLst>
                <a:path w="1040427" h="1593725">
                  <a:moveTo>
                    <a:pt x="0" y="0"/>
                  </a:moveTo>
                  <a:lnTo>
                    <a:pt x="1040427" y="0"/>
                  </a:lnTo>
                  <a:lnTo>
                    <a:pt x="1040427" y="1593725"/>
                  </a:lnTo>
                  <a:lnTo>
                    <a:pt x="0" y="1593725"/>
                  </a:lnTo>
                  <a:close/>
                </a:path>
              </a:pathLst>
            </a:custGeom>
            <a:blipFill>
              <a:blip r:embed="rId2"/>
              <a:stretch>
                <a:fillRect l="-86159" r="-86159"/>
              </a:stretch>
            </a:blipFill>
          </p:spPr>
          <p:txBody>
            <a:bodyPr/>
            <a:lstStyle/>
            <a:p>
              <a:endParaRPr lang="en-US"/>
            </a:p>
          </p:txBody>
        </p:sp>
      </p:grpSp>
      <p:sp>
        <p:nvSpPr>
          <p:cNvPr id="13" name="Freeform 13"/>
          <p:cNvSpPr/>
          <p:nvPr/>
        </p:nvSpPr>
        <p:spPr>
          <a:xfrm rot="6188040">
            <a:off x="12576613" y="2965146"/>
            <a:ext cx="8731209" cy="9810347"/>
          </a:xfrm>
          <a:custGeom>
            <a:avLst/>
            <a:gdLst/>
            <a:ahLst/>
            <a:cxnLst/>
            <a:rect l="l" t="t" r="r" b="b"/>
            <a:pathLst>
              <a:path w="8731209" h="9810347">
                <a:moveTo>
                  <a:pt x="0" y="0"/>
                </a:moveTo>
                <a:lnTo>
                  <a:pt x="8731209" y="0"/>
                </a:lnTo>
                <a:lnTo>
                  <a:pt x="8731209" y="9810348"/>
                </a:lnTo>
                <a:lnTo>
                  <a:pt x="0" y="9810348"/>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8449486" y="5920672"/>
            <a:ext cx="7100668" cy="2213610"/>
          </a:xfrm>
          <a:prstGeom prst="rect">
            <a:avLst/>
          </a:prstGeom>
        </p:spPr>
        <p:txBody>
          <a:bodyPr lIns="0" tIns="0" rIns="0" bIns="0" rtlCol="0" anchor="t">
            <a:spAutoFit/>
          </a:bodyPr>
          <a:lstStyle/>
          <a:p>
            <a:pPr algn="just">
              <a:lnSpc>
                <a:spcPts val="2940"/>
              </a:lnSpc>
            </a:pPr>
            <a:r>
              <a:rPr lang="en-US" sz="2100">
                <a:solidFill>
                  <a:srgbClr val="FFFFFF"/>
                </a:solidFill>
                <a:latin typeface="Montserrat"/>
                <a:ea typeface="Montserrat"/>
                <a:cs typeface="Montserrat"/>
                <a:sym typeface="Montserrat"/>
              </a:rPr>
              <a:t>Technologies such as artificial intelligence, machine learning, and blockchain are transforming cyber security. These tools help detect anomalies, respond to threats faster, and enhance data protection, providing a more proactive approach to defense against cyber threats.</a:t>
            </a:r>
          </a:p>
        </p:txBody>
      </p:sp>
      <p:sp>
        <p:nvSpPr>
          <p:cNvPr id="15" name="TextBox 15"/>
          <p:cNvSpPr txBox="1"/>
          <p:nvPr/>
        </p:nvSpPr>
        <p:spPr>
          <a:xfrm>
            <a:off x="8449486" y="2146803"/>
            <a:ext cx="8158480" cy="3420130"/>
          </a:xfrm>
          <a:prstGeom prst="rect">
            <a:avLst/>
          </a:prstGeom>
        </p:spPr>
        <p:txBody>
          <a:bodyPr lIns="0" tIns="0" rIns="0" bIns="0" rtlCol="0" anchor="t">
            <a:spAutoFit/>
          </a:bodyPr>
          <a:lstStyle/>
          <a:p>
            <a:pPr algn="l">
              <a:lnSpc>
                <a:spcPts val="8900"/>
              </a:lnSpc>
            </a:pPr>
            <a:r>
              <a:rPr lang="en-US" sz="8476" spc="-432">
                <a:solidFill>
                  <a:srgbClr val="FFFFFF"/>
                </a:solidFill>
                <a:latin typeface="Open Sauce Light"/>
                <a:ea typeface="Open Sauce Light"/>
                <a:cs typeface="Open Sauce Light"/>
                <a:sym typeface="Open Sauce Light"/>
              </a:rPr>
              <a:t>Emerging Cyber Security Technologies</a:t>
            </a:r>
          </a:p>
        </p:txBody>
      </p:sp>
      <p:sp>
        <p:nvSpPr>
          <p:cNvPr id="16" name="TextBox 7">
            <a:extLst>
              <a:ext uri="{FF2B5EF4-FFF2-40B4-BE49-F238E27FC236}">
                <a16:creationId xmlns:a16="http://schemas.microsoft.com/office/drawing/2014/main" id="{493054DA-4B50-621A-3D08-14F40908CD60}"/>
              </a:ext>
            </a:extLst>
          </p:cNvPr>
          <p:cNvSpPr txBox="1"/>
          <p:nvPr/>
        </p:nvSpPr>
        <p:spPr>
          <a:xfrm>
            <a:off x="1461858" y="707368"/>
            <a:ext cx="3234783" cy="418703"/>
          </a:xfrm>
          <a:prstGeom prst="rect">
            <a:avLst/>
          </a:prstGeom>
        </p:spPr>
        <p:txBody>
          <a:bodyPr lIns="0" tIns="0" rIns="0" bIns="0" rtlCol="0" anchor="t">
            <a:spAutoFit/>
          </a:bodyPr>
          <a:lstStyle/>
          <a:p>
            <a:pPr>
              <a:lnSpc>
                <a:spcPts val="3468"/>
              </a:lnSpc>
            </a:pPr>
            <a:r>
              <a:rPr lang="en-US" sz="2477" b="1" dirty="0">
                <a:solidFill>
                  <a:srgbClr val="FFFFFF"/>
                </a:solidFill>
                <a:latin typeface="Montserrat Bold"/>
                <a:ea typeface="Montserrat Bold"/>
                <a:cs typeface="Montserrat Bold"/>
                <a:sym typeface="Montserrat Bold"/>
              </a:rPr>
              <a:t>OWASP Sofia</a:t>
            </a:r>
          </a:p>
        </p:txBody>
      </p:sp>
      <p:pic>
        <p:nvPicPr>
          <p:cNvPr id="2" name="Picture 1" descr="A bug in a circle with text in it&#10;&#10;AI-generated content may be incorrect.">
            <a:extLst>
              <a:ext uri="{FF2B5EF4-FFF2-40B4-BE49-F238E27FC236}">
                <a16:creationId xmlns:a16="http://schemas.microsoft.com/office/drawing/2014/main" id="{878AAAB4-3219-99EB-6024-AD67D7F2F17A}"/>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0A3D"/>
        </a:solidFill>
        <a:effectLst/>
      </p:bgPr>
    </p:bg>
    <p:spTree>
      <p:nvGrpSpPr>
        <p:cNvPr id="1" name=""/>
        <p:cNvGrpSpPr/>
        <p:nvPr/>
      </p:nvGrpSpPr>
      <p:grpSpPr>
        <a:xfrm>
          <a:off x="0" y="0"/>
          <a:ext cx="0" cy="0"/>
          <a:chOff x="0" y="0"/>
          <a:chExt cx="0" cy="0"/>
        </a:xfrm>
      </p:grpSpPr>
      <p:sp>
        <p:nvSpPr>
          <p:cNvPr id="5" name="Freeform 5"/>
          <p:cNvSpPr/>
          <p:nvPr/>
        </p:nvSpPr>
        <p:spPr>
          <a:xfrm rot="6188040">
            <a:off x="-2616409" y="-2340142"/>
            <a:ext cx="9105425" cy="10230814"/>
          </a:xfrm>
          <a:custGeom>
            <a:avLst/>
            <a:gdLst/>
            <a:ahLst/>
            <a:cxnLst/>
            <a:rect l="l" t="t" r="r" b="b"/>
            <a:pathLst>
              <a:path w="9105425" h="10230814">
                <a:moveTo>
                  <a:pt x="0" y="0"/>
                </a:moveTo>
                <a:lnTo>
                  <a:pt x="9105425" y="0"/>
                </a:lnTo>
                <a:lnTo>
                  <a:pt x="9105425" y="10230814"/>
                </a:lnTo>
                <a:lnTo>
                  <a:pt x="0" y="10230814"/>
                </a:lnTo>
                <a:lnTo>
                  <a:pt x="0" y="0"/>
                </a:lnTo>
                <a:close/>
              </a:path>
            </a:pathLst>
          </a:custGeom>
          <a:blipFill>
            <a:blip r:embed="rId2"/>
            <a:stretch>
              <a:fillRect/>
            </a:stretch>
          </a:blipFill>
        </p:spPr>
        <p:txBody>
          <a:bodyPr/>
          <a:lstStyle/>
          <a:p>
            <a:endParaRPr lang="en-US"/>
          </a:p>
        </p:txBody>
      </p:sp>
      <p:sp>
        <p:nvSpPr>
          <p:cNvPr id="7" name="Freeform 7"/>
          <p:cNvSpPr/>
          <p:nvPr/>
        </p:nvSpPr>
        <p:spPr>
          <a:xfrm rot="6188040">
            <a:off x="14373691" y="4945204"/>
            <a:ext cx="7677312" cy="8626193"/>
          </a:xfrm>
          <a:custGeom>
            <a:avLst/>
            <a:gdLst/>
            <a:ahLst/>
            <a:cxnLst/>
            <a:rect l="l" t="t" r="r" b="b"/>
            <a:pathLst>
              <a:path w="7677312" h="8626193">
                <a:moveTo>
                  <a:pt x="0" y="0"/>
                </a:moveTo>
                <a:lnTo>
                  <a:pt x="7677312" y="0"/>
                </a:lnTo>
                <a:lnTo>
                  <a:pt x="7677312" y="8626192"/>
                </a:lnTo>
                <a:lnTo>
                  <a:pt x="0" y="8626192"/>
                </a:lnTo>
                <a:lnTo>
                  <a:pt x="0" y="0"/>
                </a:lnTo>
                <a:close/>
              </a:path>
            </a:pathLst>
          </a:custGeom>
          <a:blipFill>
            <a:blip r:embed="rId2"/>
            <a:stretch>
              <a:fillRect/>
            </a:stretch>
          </a:blipFill>
        </p:spPr>
        <p:txBody>
          <a:bodyPr/>
          <a:lstStyle/>
          <a:p>
            <a:endParaRPr lang="en-US"/>
          </a:p>
        </p:txBody>
      </p:sp>
      <p:grpSp>
        <p:nvGrpSpPr>
          <p:cNvPr id="8" name="Group 8"/>
          <p:cNvGrpSpPr/>
          <p:nvPr/>
        </p:nvGrpSpPr>
        <p:grpSpPr>
          <a:xfrm>
            <a:off x="8353695" y="2134585"/>
            <a:ext cx="8462711" cy="6820676"/>
            <a:chOff x="0" y="0"/>
            <a:chExt cx="2146139" cy="1729720"/>
          </a:xfrm>
        </p:grpSpPr>
        <p:sp>
          <p:nvSpPr>
            <p:cNvPr id="9" name="Freeform 9"/>
            <p:cNvSpPr/>
            <p:nvPr/>
          </p:nvSpPr>
          <p:spPr>
            <a:xfrm>
              <a:off x="0" y="0"/>
              <a:ext cx="2146139" cy="1729720"/>
            </a:xfrm>
            <a:custGeom>
              <a:avLst/>
              <a:gdLst/>
              <a:ahLst/>
              <a:cxnLst/>
              <a:rect l="l" t="t" r="r" b="b"/>
              <a:pathLst>
                <a:path w="2146139" h="1729720">
                  <a:moveTo>
                    <a:pt x="18297" y="0"/>
                  </a:moveTo>
                  <a:lnTo>
                    <a:pt x="2127842" y="0"/>
                  </a:lnTo>
                  <a:cubicBezTo>
                    <a:pt x="2137947" y="0"/>
                    <a:pt x="2146139" y="8192"/>
                    <a:pt x="2146139" y="18297"/>
                  </a:cubicBezTo>
                  <a:lnTo>
                    <a:pt x="2146139" y="1711423"/>
                  </a:lnTo>
                  <a:cubicBezTo>
                    <a:pt x="2146139" y="1721528"/>
                    <a:pt x="2137947" y="1729720"/>
                    <a:pt x="2127842" y="1729720"/>
                  </a:cubicBezTo>
                  <a:lnTo>
                    <a:pt x="18297" y="1729720"/>
                  </a:lnTo>
                  <a:cubicBezTo>
                    <a:pt x="8192" y="1729720"/>
                    <a:pt x="0" y="1721528"/>
                    <a:pt x="0" y="1711423"/>
                  </a:cubicBezTo>
                  <a:lnTo>
                    <a:pt x="0" y="18297"/>
                  </a:lnTo>
                  <a:cubicBezTo>
                    <a:pt x="0" y="8192"/>
                    <a:pt x="8192" y="0"/>
                    <a:pt x="18297" y="0"/>
                  </a:cubicBezTo>
                  <a:close/>
                </a:path>
              </a:pathLst>
            </a:custGeom>
            <a:gradFill rotWithShape="1">
              <a:gsLst>
                <a:gs pos="0">
                  <a:srgbClr val="7800FF">
                    <a:alpha val="100000"/>
                  </a:srgbClr>
                </a:gs>
                <a:gs pos="50000">
                  <a:srgbClr val="FF00ED">
                    <a:alpha val="100000"/>
                  </a:srgbClr>
                </a:gs>
                <a:gs pos="100000">
                  <a:srgbClr val="00F7FF">
                    <a:alpha val="100000"/>
                  </a:srgbClr>
                </a:gs>
              </a:gsLst>
              <a:path path="circle">
                <a:fillToRect r="100000" b="100000"/>
              </a:path>
              <a:tileRect l="-100000" t="-100000"/>
            </a:gradFill>
          </p:spPr>
          <p:txBody>
            <a:bodyPr/>
            <a:lstStyle/>
            <a:p>
              <a:endParaRPr lang="en-US"/>
            </a:p>
          </p:txBody>
        </p:sp>
        <p:sp>
          <p:nvSpPr>
            <p:cNvPr id="10" name="TextBox 10"/>
            <p:cNvSpPr txBox="1"/>
            <p:nvPr/>
          </p:nvSpPr>
          <p:spPr>
            <a:xfrm>
              <a:off x="0" y="-47625"/>
              <a:ext cx="2146139" cy="1777345"/>
            </a:xfrm>
            <a:prstGeom prst="rect">
              <a:avLst/>
            </a:prstGeom>
          </p:spPr>
          <p:txBody>
            <a:bodyPr lIns="50800" tIns="50800" rIns="50800" bIns="50800" rtlCol="0" anchor="ctr"/>
            <a:lstStyle/>
            <a:p>
              <a:pPr algn="ctr">
                <a:lnSpc>
                  <a:spcPts val="3468"/>
                </a:lnSpc>
              </a:pPr>
              <a:endParaRPr/>
            </a:p>
          </p:txBody>
        </p:sp>
      </p:grpSp>
      <p:grpSp>
        <p:nvGrpSpPr>
          <p:cNvPr id="11" name="Group 11"/>
          <p:cNvGrpSpPr/>
          <p:nvPr/>
        </p:nvGrpSpPr>
        <p:grpSpPr>
          <a:xfrm>
            <a:off x="1471594" y="2134585"/>
            <a:ext cx="7309645" cy="6820676"/>
            <a:chOff x="0" y="0"/>
            <a:chExt cx="1090425" cy="1017482"/>
          </a:xfrm>
        </p:grpSpPr>
        <p:sp>
          <p:nvSpPr>
            <p:cNvPr id="12" name="Freeform 12"/>
            <p:cNvSpPr/>
            <p:nvPr/>
          </p:nvSpPr>
          <p:spPr>
            <a:xfrm>
              <a:off x="0" y="0"/>
              <a:ext cx="1090425" cy="1017482"/>
            </a:xfrm>
            <a:custGeom>
              <a:avLst/>
              <a:gdLst/>
              <a:ahLst/>
              <a:cxnLst/>
              <a:rect l="l" t="t" r="r" b="b"/>
              <a:pathLst>
                <a:path w="1090425" h="1017482">
                  <a:moveTo>
                    <a:pt x="21183" y="0"/>
                  </a:moveTo>
                  <a:lnTo>
                    <a:pt x="1069242" y="0"/>
                  </a:lnTo>
                  <a:cubicBezTo>
                    <a:pt x="1080941" y="0"/>
                    <a:pt x="1090425" y="9484"/>
                    <a:pt x="1090425" y="21183"/>
                  </a:cubicBezTo>
                  <a:lnTo>
                    <a:pt x="1090425" y="996299"/>
                  </a:lnTo>
                  <a:cubicBezTo>
                    <a:pt x="1090425" y="1001917"/>
                    <a:pt x="1088193" y="1007305"/>
                    <a:pt x="1084220" y="1011278"/>
                  </a:cubicBezTo>
                  <a:cubicBezTo>
                    <a:pt x="1080248" y="1015250"/>
                    <a:pt x="1074860" y="1017482"/>
                    <a:pt x="1069242" y="1017482"/>
                  </a:cubicBezTo>
                  <a:lnTo>
                    <a:pt x="21183" y="1017482"/>
                  </a:lnTo>
                  <a:cubicBezTo>
                    <a:pt x="9484" y="1017482"/>
                    <a:pt x="0" y="1007998"/>
                    <a:pt x="0" y="996299"/>
                  </a:cubicBezTo>
                  <a:lnTo>
                    <a:pt x="0" y="21183"/>
                  </a:lnTo>
                  <a:cubicBezTo>
                    <a:pt x="0" y="15565"/>
                    <a:pt x="2232" y="10177"/>
                    <a:pt x="6204" y="6204"/>
                  </a:cubicBezTo>
                  <a:cubicBezTo>
                    <a:pt x="10177" y="2232"/>
                    <a:pt x="15565" y="0"/>
                    <a:pt x="21183" y="0"/>
                  </a:cubicBezTo>
                  <a:close/>
                </a:path>
              </a:pathLst>
            </a:custGeom>
            <a:blipFill>
              <a:blip r:embed="rId3"/>
              <a:stretch>
                <a:fillRect l="-20026" r="-20026"/>
              </a:stretch>
            </a:blipFill>
          </p:spPr>
          <p:txBody>
            <a:bodyPr/>
            <a:lstStyle/>
            <a:p>
              <a:endParaRPr lang="en-US"/>
            </a:p>
          </p:txBody>
        </p:sp>
      </p:grpSp>
      <p:sp>
        <p:nvSpPr>
          <p:cNvPr id="15" name="TextBox 15"/>
          <p:cNvSpPr txBox="1"/>
          <p:nvPr/>
        </p:nvSpPr>
        <p:spPr>
          <a:xfrm>
            <a:off x="9542401" y="2929890"/>
            <a:ext cx="6085300" cy="2213610"/>
          </a:xfrm>
          <a:prstGeom prst="rect">
            <a:avLst/>
          </a:prstGeom>
        </p:spPr>
        <p:txBody>
          <a:bodyPr lIns="0" tIns="0" rIns="0" bIns="0" rtlCol="0" anchor="t">
            <a:spAutoFit/>
          </a:bodyPr>
          <a:lstStyle/>
          <a:p>
            <a:pPr algn="just">
              <a:lnSpc>
                <a:spcPts val="2940"/>
              </a:lnSpc>
            </a:pPr>
            <a:r>
              <a:rPr lang="en-US" sz="2100">
                <a:solidFill>
                  <a:srgbClr val="FFFFFF"/>
                </a:solidFill>
                <a:latin typeface="Montserrat"/>
                <a:ea typeface="Montserrat"/>
                <a:cs typeface="Montserrat"/>
                <a:sym typeface="Montserrat"/>
              </a:rPr>
              <a:t>Encryption is a process that transforms data into a coded format, making it unreadable to unauthorized users. By encrypting sensitive information, organizations can protect data both in transit and at rest, ensuring that only authorized parties can access it.</a:t>
            </a:r>
          </a:p>
        </p:txBody>
      </p:sp>
      <p:sp>
        <p:nvSpPr>
          <p:cNvPr id="16" name="TextBox 16"/>
          <p:cNvSpPr txBox="1"/>
          <p:nvPr/>
        </p:nvSpPr>
        <p:spPr>
          <a:xfrm>
            <a:off x="10051058" y="6701608"/>
            <a:ext cx="6177524" cy="1669647"/>
          </a:xfrm>
          <a:prstGeom prst="rect">
            <a:avLst/>
          </a:prstGeom>
        </p:spPr>
        <p:txBody>
          <a:bodyPr lIns="0" tIns="0" rIns="0" bIns="0" rtlCol="0" anchor="t">
            <a:spAutoFit/>
          </a:bodyPr>
          <a:lstStyle/>
          <a:p>
            <a:pPr algn="just">
              <a:lnSpc>
                <a:spcPts val="6465"/>
              </a:lnSpc>
            </a:pPr>
            <a:r>
              <a:rPr lang="en-US" sz="6157" spc="-314">
                <a:solidFill>
                  <a:srgbClr val="FFFFFF"/>
                </a:solidFill>
                <a:latin typeface="Open Sauce Light"/>
                <a:ea typeface="Open Sauce Light"/>
                <a:cs typeface="Open Sauce Light"/>
                <a:sym typeface="Open Sauce Light"/>
              </a:rPr>
              <a:t>Protecting Our Digital Landscape</a:t>
            </a:r>
          </a:p>
        </p:txBody>
      </p:sp>
      <p:sp>
        <p:nvSpPr>
          <p:cNvPr id="17" name="TextBox 7">
            <a:extLst>
              <a:ext uri="{FF2B5EF4-FFF2-40B4-BE49-F238E27FC236}">
                <a16:creationId xmlns:a16="http://schemas.microsoft.com/office/drawing/2014/main" id="{DE901FEA-A91C-3961-8BFE-A91F012AD5D9}"/>
              </a:ext>
            </a:extLst>
          </p:cNvPr>
          <p:cNvSpPr txBox="1"/>
          <p:nvPr/>
        </p:nvSpPr>
        <p:spPr>
          <a:xfrm>
            <a:off x="1461858" y="707368"/>
            <a:ext cx="3234783" cy="418703"/>
          </a:xfrm>
          <a:prstGeom prst="rect">
            <a:avLst/>
          </a:prstGeom>
        </p:spPr>
        <p:txBody>
          <a:bodyPr lIns="0" tIns="0" rIns="0" bIns="0" rtlCol="0" anchor="t">
            <a:spAutoFit/>
          </a:bodyPr>
          <a:lstStyle/>
          <a:p>
            <a:pPr>
              <a:lnSpc>
                <a:spcPts val="3468"/>
              </a:lnSpc>
            </a:pPr>
            <a:r>
              <a:rPr lang="en-US" sz="2477" b="1" dirty="0">
                <a:solidFill>
                  <a:srgbClr val="FFFFFF"/>
                </a:solidFill>
                <a:latin typeface="Montserrat Bold"/>
                <a:ea typeface="Montserrat Bold"/>
                <a:cs typeface="Montserrat Bold"/>
                <a:sym typeface="Montserrat Bold"/>
              </a:rPr>
              <a:t>OWASP Sofia</a:t>
            </a:r>
          </a:p>
        </p:txBody>
      </p:sp>
      <p:pic>
        <p:nvPicPr>
          <p:cNvPr id="2" name="Picture 1" descr="A bug in a circle with text in it&#10;&#10;AI-generated content may be incorrect.">
            <a:extLst>
              <a:ext uri="{FF2B5EF4-FFF2-40B4-BE49-F238E27FC236}">
                <a16:creationId xmlns:a16="http://schemas.microsoft.com/office/drawing/2014/main" id="{0A3D3EAA-56AB-5259-46CA-0636D6F10BDB}"/>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5f27486-b66c-4845-b428-12a1b0fc67f5}" enabled="1" method="Standard" siteId="{29668e89-50dc-4cde-8109-c20a1e5f2b4f}" contentBits="2" removed="0"/>
</clbl:labelList>
</file>

<file path=docProps/app.xml><?xml version="1.0" encoding="utf-8"?>
<Properties xmlns="http://schemas.openxmlformats.org/officeDocument/2006/extended-properties" xmlns:vt="http://schemas.openxmlformats.org/officeDocument/2006/docPropsVTypes">
  <TotalTime>11</TotalTime>
  <Words>507</Words>
  <Application>Microsoft Macintosh PowerPoint</Application>
  <PresentationFormat>Custom</PresentationFormat>
  <Paragraphs>38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Montserrat</vt:lpstr>
      <vt:lpstr>Arial</vt:lpstr>
      <vt:lpstr>Montserrat Bold</vt:lpstr>
      <vt:lpstr>Open Sauce Bold</vt:lpstr>
      <vt:lpstr>Open Sauce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Cyber Security Presentation</dc:title>
  <cp:lastModifiedBy>Todor Todorov</cp:lastModifiedBy>
  <cp:revision>7</cp:revision>
  <dcterms:created xsi:type="dcterms:W3CDTF">2006-08-16T00:00:00Z</dcterms:created>
  <dcterms:modified xsi:type="dcterms:W3CDTF">2025-05-07T06:23:47Z</dcterms:modified>
  <dc:identifier>DAGmk2BM9Fw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Evrotrust - За вътрешно ползване</vt:lpwstr>
  </property>
</Properties>
</file>